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2"/>
    <p:sldId id="264" r:id="rId3"/>
    <p:sldId id="262" r:id="rId4"/>
    <p:sldId id="261" r:id="rId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22F"/>
    <a:srgbClr val="E0582F"/>
    <a:srgbClr val="0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9"/>
    <p:restoredTop sz="94607"/>
  </p:normalViewPr>
  <p:slideViewPr>
    <p:cSldViewPr>
      <p:cViewPr varScale="1">
        <p:scale>
          <a:sx n="112" d="100"/>
          <a:sy n="112" d="100"/>
        </p:scale>
        <p:origin x="2160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3EB3-2D03-2849-B448-BCAD4B4536D7}" type="datetimeFigureOut">
              <a:rPr lang="fr-FR" smtClean="0"/>
              <a:t>24/10/2023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9CB9-9B4F-AE40-8D27-C3E2B098C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04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1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39CB9-9B4F-AE40-8D27-C3E2B098C8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datakit.com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83A280A-F523-F376-3F93-F5CFBC7D4F7A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333625"/>
            <a:ext cx="1995964" cy="48387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22649D8-FB93-78F4-B9AB-AB890A7DBF0A}"/>
              </a:ext>
            </a:extLst>
          </p:cNvPr>
          <p:cNvGrpSpPr/>
          <p:nvPr userDrawn="1"/>
        </p:nvGrpSpPr>
        <p:grpSpPr>
          <a:xfrm>
            <a:off x="4932698" y="5007705"/>
            <a:ext cx="828005" cy="831120"/>
            <a:chOff x="4916130" y="4935378"/>
            <a:chExt cx="828005" cy="8311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65B961-5E12-120F-EADA-9CDBF2645232}"/>
                </a:ext>
              </a:extLst>
            </p:cNvPr>
            <p:cNvSpPr/>
            <p:nvPr userDrawn="1"/>
          </p:nvSpPr>
          <p:spPr>
            <a:xfrm>
              <a:off x="4916130" y="4935378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3D29E61-FAA8-E7C5-025E-CC9B909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06282" y="5027088"/>
              <a:ext cx="647700" cy="647700"/>
            </a:xfrm>
            <a:prstGeom prst="rect">
              <a:avLst/>
            </a:prstGeom>
          </p:spPr>
        </p:pic>
      </p:grpSp>
      <p:sp>
        <p:nvSpPr>
          <p:cNvPr id="4" name="object 179">
            <a:extLst>
              <a:ext uri="{FF2B5EF4-FFF2-40B4-BE49-F238E27FC236}">
                <a16:creationId xmlns:a16="http://schemas.microsoft.com/office/drawing/2014/main" id="{DB214554-D8C6-F195-EB21-C0DCD858CCBB}"/>
              </a:ext>
            </a:extLst>
          </p:cNvPr>
          <p:cNvSpPr txBox="1"/>
          <p:nvPr userDrawn="1"/>
        </p:nvSpPr>
        <p:spPr>
          <a:xfrm>
            <a:off x="3594100" y="313574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C8C4178-E0A9-1CD4-8038-AFEF8CFB137B}"/>
              </a:ext>
            </a:extLst>
          </p:cNvPr>
          <p:cNvSpPr txBox="1"/>
          <p:nvPr userDrawn="1"/>
        </p:nvSpPr>
        <p:spPr>
          <a:xfrm>
            <a:off x="3594100" y="393070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058D63D9-2800-74A2-AD2A-1C4539CF2EF0}"/>
              </a:ext>
            </a:extLst>
          </p:cNvPr>
          <p:cNvSpPr txBox="1"/>
          <p:nvPr userDrawn="1"/>
        </p:nvSpPr>
        <p:spPr>
          <a:xfrm>
            <a:off x="3594100" y="434980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 (partenai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CD0A53-4C08-756D-5211-4CBB2026F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3"/>
          <a:stretch/>
        </p:blipFill>
        <p:spPr>
          <a:xfrm rot="10800000">
            <a:off x="0" y="-19021"/>
            <a:ext cx="7124700" cy="86108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D48315F-04A5-658B-3221-55680A2888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4178" y="-7144"/>
            <a:ext cx="7124700" cy="32385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1CCF82D-2BC3-CF40-2929-29984D99A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32" y="2028825"/>
            <a:ext cx="1995964" cy="48387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48F24D-B42F-6E13-E2C8-C874FA76A2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29" y="3532604"/>
            <a:ext cx="2514600" cy="6096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63BE04B-E69B-5966-E15E-5A726B497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857" y="6534150"/>
            <a:ext cx="7124700" cy="1028700"/>
          </a:xfrm>
          <a:prstGeom prst="rect">
            <a:avLst/>
          </a:prstGeom>
        </p:spPr>
      </p:pic>
      <p:sp>
        <p:nvSpPr>
          <p:cNvPr id="8" name="Parallélogramme 200">
            <a:extLst>
              <a:ext uri="{FF2B5EF4-FFF2-40B4-BE49-F238E27FC236}">
                <a16:creationId xmlns:a16="http://schemas.microsoft.com/office/drawing/2014/main" id="{1517F14B-1634-C6ED-61ED-D774C8AC3788}"/>
              </a:ext>
            </a:extLst>
          </p:cNvPr>
          <p:cNvSpPr/>
          <p:nvPr userDrawn="1"/>
        </p:nvSpPr>
        <p:spPr>
          <a:xfrm>
            <a:off x="-17949" y="5476683"/>
            <a:ext cx="7171480" cy="2098043"/>
          </a:xfrm>
          <a:custGeom>
            <a:avLst/>
            <a:gdLst>
              <a:gd name="connsiteX0" fmla="*/ 0 w 7133165"/>
              <a:gd name="connsiteY0" fmla="*/ 3574897 h 3574897"/>
              <a:gd name="connsiteX1" fmla="*/ 2175504 w 7133165"/>
              <a:gd name="connsiteY1" fmla="*/ 0 h 3574897"/>
              <a:gd name="connsiteX2" fmla="*/ 7133165 w 7133165"/>
              <a:gd name="connsiteY2" fmla="*/ 0 h 3574897"/>
              <a:gd name="connsiteX3" fmla="*/ 4957661 w 7133165"/>
              <a:gd name="connsiteY3" fmla="*/ 3574897 h 3574897"/>
              <a:gd name="connsiteX4" fmla="*/ 0 w 7133165"/>
              <a:gd name="connsiteY4" fmla="*/ 3574897 h 3574897"/>
              <a:gd name="connsiteX0" fmla="*/ 0 w 7133165"/>
              <a:gd name="connsiteY0" fmla="*/ 3574897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3574897 h 3575958"/>
              <a:gd name="connsiteX0" fmla="*/ 0 w 7133165"/>
              <a:gd name="connsiteY0" fmla="*/ 1754261 h 3575958"/>
              <a:gd name="connsiteX1" fmla="*/ 2175504 w 7133165"/>
              <a:gd name="connsiteY1" fmla="*/ 0 h 3575958"/>
              <a:gd name="connsiteX2" fmla="*/ 7133165 w 7133165"/>
              <a:gd name="connsiteY2" fmla="*/ 3575958 h 3575958"/>
              <a:gd name="connsiteX3" fmla="*/ 4957661 w 7133165"/>
              <a:gd name="connsiteY3" fmla="*/ 3574897 h 3575958"/>
              <a:gd name="connsiteX4" fmla="*/ 0 w 7133165"/>
              <a:gd name="connsiteY4" fmla="*/ 1754261 h 3575958"/>
              <a:gd name="connsiteX0" fmla="*/ 0 w 7133165"/>
              <a:gd name="connsiteY0" fmla="*/ 1754261 h 3583062"/>
              <a:gd name="connsiteX1" fmla="*/ 2175504 w 7133165"/>
              <a:gd name="connsiteY1" fmla="*/ 0 h 3583062"/>
              <a:gd name="connsiteX2" fmla="*/ 7133165 w 7133165"/>
              <a:gd name="connsiteY2" fmla="*/ 3575958 h 3583062"/>
              <a:gd name="connsiteX3" fmla="*/ 1940 w 7133165"/>
              <a:gd name="connsiteY3" fmla="*/ 3583062 h 3583062"/>
              <a:gd name="connsiteX4" fmla="*/ 0 w 7133165"/>
              <a:gd name="connsiteY4" fmla="*/ 1754261 h 3583062"/>
              <a:gd name="connsiteX0" fmla="*/ 0 w 7133165"/>
              <a:gd name="connsiteY0" fmla="*/ 186718 h 2015519"/>
              <a:gd name="connsiteX1" fmla="*/ 2159175 w 7133165"/>
              <a:gd name="connsiteY1" fmla="*/ 0 h 2015519"/>
              <a:gd name="connsiteX2" fmla="*/ 7133165 w 7133165"/>
              <a:gd name="connsiteY2" fmla="*/ 2008415 h 2015519"/>
              <a:gd name="connsiteX3" fmla="*/ 1940 w 7133165"/>
              <a:gd name="connsiteY3" fmla="*/ 2015519 h 2015519"/>
              <a:gd name="connsiteX4" fmla="*/ 0 w 7133165"/>
              <a:gd name="connsiteY4" fmla="*/ 186718 h 2015519"/>
              <a:gd name="connsiteX0" fmla="*/ 0 w 7133165"/>
              <a:gd name="connsiteY0" fmla="*/ 1092954 h 2921755"/>
              <a:gd name="connsiteX1" fmla="*/ 1775453 w 7133165"/>
              <a:gd name="connsiteY1" fmla="*/ 0 h 2921755"/>
              <a:gd name="connsiteX2" fmla="*/ 7133165 w 7133165"/>
              <a:gd name="connsiteY2" fmla="*/ 2914651 h 2921755"/>
              <a:gd name="connsiteX3" fmla="*/ 1940 w 7133165"/>
              <a:gd name="connsiteY3" fmla="*/ 2921755 h 2921755"/>
              <a:gd name="connsiteX4" fmla="*/ 0 w 7133165"/>
              <a:gd name="connsiteY4" fmla="*/ 1092954 h 2921755"/>
              <a:gd name="connsiteX0" fmla="*/ 0 w 7149494"/>
              <a:gd name="connsiteY0" fmla="*/ 1321554 h 2921755"/>
              <a:gd name="connsiteX1" fmla="*/ 1791782 w 7149494"/>
              <a:gd name="connsiteY1" fmla="*/ 0 h 2921755"/>
              <a:gd name="connsiteX2" fmla="*/ 7149494 w 7149494"/>
              <a:gd name="connsiteY2" fmla="*/ 2914651 h 2921755"/>
              <a:gd name="connsiteX3" fmla="*/ 18269 w 7149494"/>
              <a:gd name="connsiteY3" fmla="*/ 2921755 h 2921755"/>
              <a:gd name="connsiteX4" fmla="*/ 0 w 7149494"/>
              <a:gd name="connsiteY4" fmla="*/ 1321554 h 2921755"/>
              <a:gd name="connsiteX0" fmla="*/ 0 w 7141330"/>
              <a:gd name="connsiteY0" fmla="*/ 1117447 h 2921755"/>
              <a:gd name="connsiteX1" fmla="*/ 1783618 w 7141330"/>
              <a:gd name="connsiteY1" fmla="*/ 0 h 2921755"/>
              <a:gd name="connsiteX2" fmla="*/ 7141330 w 7141330"/>
              <a:gd name="connsiteY2" fmla="*/ 2914651 h 2921755"/>
              <a:gd name="connsiteX3" fmla="*/ 10105 w 7141330"/>
              <a:gd name="connsiteY3" fmla="*/ 2921755 h 2921755"/>
              <a:gd name="connsiteX4" fmla="*/ 0 w 7141330"/>
              <a:gd name="connsiteY4" fmla="*/ 1117447 h 2921755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905427 h 2914651"/>
              <a:gd name="connsiteX4" fmla="*/ 22564 w 7163894"/>
              <a:gd name="connsiteY4" fmla="*/ 1117447 h 2914651"/>
              <a:gd name="connsiteX0" fmla="*/ 22564 w 7163894"/>
              <a:gd name="connsiteY0" fmla="*/ 1117447 h 2914651"/>
              <a:gd name="connsiteX1" fmla="*/ 1806182 w 7163894"/>
              <a:gd name="connsiteY1" fmla="*/ 0 h 2914651"/>
              <a:gd name="connsiteX2" fmla="*/ 7163894 w 7163894"/>
              <a:gd name="connsiteY2" fmla="*/ 2914651 h 2914651"/>
              <a:gd name="connsiteX3" fmla="*/ 12 w 7163894"/>
              <a:gd name="connsiteY3" fmla="*/ 2897263 h 2914651"/>
              <a:gd name="connsiteX4" fmla="*/ 22564 w 7163894"/>
              <a:gd name="connsiteY4" fmla="*/ 1117447 h 2914651"/>
              <a:gd name="connsiteX0" fmla="*/ 14408 w 7155738"/>
              <a:gd name="connsiteY0" fmla="*/ 1117447 h 2914651"/>
              <a:gd name="connsiteX1" fmla="*/ 1798026 w 7155738"/>
              <a:gd name="connsiteY1" fmla="*/ 0 h 2914651"/>
              <a:gd name="connsiteX2" fmla="*/ 7155738 w 7155738"/>
              <a:gd name="connsiteY2" fmla="*/ 2914651 h 2914651"/>
              <a:gd name="connsiteX3" fmla="*/ 20 w 7155738"/>
              <a:gd name="connsiteY3" fmla="*/ 2905428 h 2914651"/>
              <a:gd name="connsiteX4" fmla="*/ 14408 w 7155738"/>
              <a:gd name="connsiteY4" fmla="*/ 1117447 h 2914651"/>
              <a:gd name="connsiteX0" fmla="*/ 6263 w 7147593"/>
              <a:gd name="connsiteY0" fmla="*/ 1117447 h 2914651"/>
              <a:gd name="connsiteX1" fmla="*/ 1789881 w 7147593"/>
              <a:gd name="connsiteY1" fmla="*/ 0 h 2914651"/>
              <a:gd name="connsiteX2" fmla="*/ 7147593 w 7147593"/>
              <a:gd name="connsiteY2" fmla="*/ 2914651 h 2914651"/>
              <a:gd name="connsiteX3" fmla="*/ 40 w 7147593"/>
              <a:gd name="connsiteY3" fmla="*/ 2905428 h 2914651"/>
              <a:gd name="connsiteX4" fmla="*/ 6263 w 7147593"/>
              <a:gd name="connsiteY4" fmla="*/ 1117447 h 2914651"/>
              <a:gd name="connsiteX0" fmla="*/ 6263 w 7147593"/>
              <a:gd name="connsiteY0" fmla="*/ 1117447 h 2923241"/>
              <a:gd name="connsiteX1" fmla="*/ 1789881 w 7147593"/>
              <a:gd name="connsiteY1" fmla="*/ 0 h 2923241"/>
              <a:gd name="connsiteX2" fmla="*/ 7147593 w 7147593"/>
              <a:gd name="connsiteY2" fmla="*/ 2914651 h 2923241"/>
              <a:gd name="connsiteX3" fmla="*/ 40 w 7147593"/>
              <a:gd name="connsiteY3" fmla="*/ 2923241 h 2923241"/>
              <a:gd name="connsiteX4" fmla="*/ 6263 w 7147593"/>
              <a:gd name="connsiteY4" fmla="*/ 1117447 h 2923241"/>
              <a:gd name="connsiteX0" fmla="*/ 0 w 7159143"/>
              <a:gd name="connsiteY0" fmla="*/ 1129323 h 2923241"/>
              <a:gd name="connsiteX1" fmla="*/ 1801431 w 7159143"/>
              <a:gd name="connsiteY1" fmla="*/ 0 h 2923241"/>
              <a:gd name="connsiteX2" fmla="*/ 7159143 w 7159143"/>
              <a:gd name="connsiteY2" fmla="*/ 2914651 h 2923241"/>
              <a:gd name="connsiteX3" fmla="*/ 11590 w 7159143"/>
              <a:gd name="connsiteY3" fmla="*/ 2923241 h 2923241"/>
              <a:gd name="connsiteX4" fmla="*/ 0 w 7159143"/>
              <a:gd name="connsiteY4" fmla="*/ 1129323 h 2923241"/>
              <a:gd name="connsiteX0" fmla="*/ 6262 w 7165405"/>
              <a:gd name="connsiteY0" fmla="*/ 1129323 h 2923241"/>
              <a:gd name="connsiteX1" fmla="*/ 1807693 w 7165405"/>
              <a:gd name="connsiteY1" fmla="*/ 0 h 2923241"/>
              <a:gd name="connsiteX2" fmla="*/ 7165405 w 7165405"/>
              <a:gd name="connsiteY2" fmla="*/ 2914651 h 2923241"/>
              <a:gd name="connsiteX3" fmla="*/ 39 w 7165405"/>
              <a:gd name="connsiteY3" fmla="*/ 2923241 h 2923241"/>
              <a:gd name="connsiteX4" fmla="*/ 6262 w 7165405"/>
              <a:gd name="connsiteY4" fmla="*/ 1129323 h 2923241"/>
              <a:gd name="connsiteX0" fmla="*/ 6262 w 7171342"/>
              <a:gd name="connsiteY0" fmla="*/ 1129323 h 2926526"/>
              <a:gd name="connsiteX1" fmla="*/ 1807693 w 7171342"/>
              <a:gd name="connsiteY1" fmla="*/ 0 h 2926526"/>
              <a:gd name="connsiteX2" fmla="*/ 7171342 w 7171342"/>
              <a:gd name="connsiteY2" fmla="*/ 2926526 h 2926526"/>
              <a:gd name="connsiteX3" fmla="*/ 39 w 7171342"/>
              <a:gd name="connsiteY3" fmla="*/ 2923241 h 2926526"/>
              <a:gd name="connsiteX4" fmla="*/ 6262 w 7171342"/>
              <a:gd name="connsiteY4" fmla="*/ 1129323 h 2926526"/>
              <a:gd name="connsiteX0" fmla="*/ 6262 w 7171342"/>
              <a:gd name="connsiteY0" fmla="*/ 300840 h 2098043"/>
              <a:gd name="connsiteX1" fmla="*/ 1783145 w 7171342"/>
              <a:gd name="connsiteY1" fmla="*/ 0 h 2098043"/>
              <a:gd name="connsiteX2" fmla="*/ 7171342 w 7171342"/>
              <a:gd name="connsiteY2" fmla="*/ 2098043 h 2098043"/>
              <a:gd name="connsiteX3" fmla="*/ 39 w 7171342"/>
              <a:gd name="connsiteY3" fmla="*/ 2094758 h 2098043"/>
              <a:gd name="connsiteX4" fmla="*/ 6262 w 7171342"/>
              <a:gd name="connsiteY4" fmla="*/ 300840 h 2098043"/>
              <a:gd name="connsiteX0" fmla="*/ 263 w 7171480"/>
              <a:gd name="connsiteY0" fmla="*/ 730424 h 2098043"/>
              <a:gd name="connsiteX1" fmla="*/ 1783283 w 7171480"/>
              <a:gd name="connsiteY1" fmla="*/ 0 h 2098043"/>
              <a:gd name="connsiteX2" fmla="*/ 7171480 w 7171480"/>
              <a:gd name="connsiteY2" fmla="*/ 2098043 h 2098043"/>
              <a:gd name="connsiteX3" fmla="*/ 177 w 7171480"/>
              <a:gd name="connsiteY3" fmla="*/ 2094758 h 2098043"/>
              <a:gd name="connsiteX4" fmla="*/ 263 w 7171480"/>
              <a:gd name="connsiteY4" fmla="*/ 730424 h 209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1480" h="2098043">
                <a:moveTo>
                  <a:pt x="263" y="730424"/>
                </a:moveTo>
                <a:lnTo>
                  <a:pt x="1783283" y="0"/>
                </a:lnTo>
                <a:lnTo>
                  <a:pt x="7171480" y="2098043"/>
                </a:lnTo>
                <a:lnTo>
                  <a:pt x="177" y="2094758"/>
                </a:lnTo>
                <a:cubicBezTo>
                  <a:pt x="-470" y="1485158"/>
                  <a:pt x="910" y="1340024"/>
                  <a:pt x="263" y="7304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5BD968C-7E9D-3181-3EB3-666D7BB09A38}"/>
              </a:ext>
            </a:extLst>
          </p:cNvPr>
          <p:cNvSpPr/>
          <p:nvPr userDrawn="1"/>
        </p:nvSpPr>
        <p:spPr>
          <a:xfrm>
            <a:off x="7099300" y="6564916"/>
            <a:ext cx="3602258" cy="1011015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7126CA9-B139-A3AF-2219-6512ED64E6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06282" y="4728879"/>
            <a:ext cx="647700" cy="647700"/>
          </a:xfrm>
          <a:prstGeom prst="rect">
            <a:avLst/>
          </a:prstGeom>
        </p:spPr>
      </p:pic>
      <p:sp>
        <p:nvSpPr>
          <p:cNvPr id="4" name="object 148">
            <a:extLst>
              <a:ext uri="{FF2B5EF4-FFF2-40B4-BE49-F238E27FC236}">
                <a16:creationId xmlns:a16="http://schemas.microsoft.com/office/drawing/2014/main" id="{78519C16-29A1-B005-0D35-E5C857911D8C}"/>
              </a:ext>
            </a:extLst>
          </p:cNvPr>
          <p:cNvSpPr txBox="1"/>
          <p:nvPr userDrawn="1"/>
        </p:nvSpPr>
        <p:spPr>
          <a:xfrm>
            <a:off x="3594100" y="4461698"/>
            <a:ext cx="35051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Votre</a:t>
            </a:r>
            <a:r>
              <a:rPr sz="120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dirty="0">
                <a:solidFill>
                  <a:schemeClr val="accent1"/>
                </a:solidFill>
                <a:latin typeface="Mulish"/>
                <a:cs typeface="Mulish"/>
              </a:rPr>
              <a:t>distributeur</a:t>
            </a:r>
            <a:r>
              <a:rPr sz="1200" b="1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200" b="1" spc="-10" dirty="0">
                <a:solidFill>
                  <a:schemeClr val="accent1"/>
                </a:solidFill>
                <a:latin typeface="Mulish"/>
                <a:cs typeface="Mulish"/>
              </a:rPr>
              <a:t>Datakit</a:t>
            </a:r>
            <a:endParaRPr sz="12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5" name="object 122">
            <a:extLst>
              <a:ext uri="{FF2B5EF4-FFF2-40B4-BE49-F238E27FC236}">
                <a16:creationId xmlns:a16="http://schemas.microsoft.com/office/drawing/2014/main" id="{D0F66DF5-22C6-133F-9ACE-5AC81BC4C024}"/>
              </a:ext>
            </a:extLst>
          </p:cNvPr>
          <p:cNvSpPr/>
          <p:nvPr userDrawn="1"/>
        </p:nvSpPr>
        <p:spPr>
          <a:xfrm>
            <a:off x="4130357" y="4756286"/>
            <a:ext cx="2432685" cy="1250950"/>
          </a:xfrm>
          <a:custGeom>
            <a:avLst/>
            <a:gdLst/>
            <a:ahLst/>
            <a:cxnLst/>
            <a:rect l="l" t="t" r="r" b="b"/>
            <a:pathLst>
              <a:path w="2432684" h="1250950">
                <a:moveTo>
                  <a:pt x="2432608" y="0"/>
                </a:moveTo>
                <a:lnTo>
                  <a:pt x="0" y="0"/>
                </a:lnTo>
                <a:lnTo>
                  <a:pt x="0" y="1250835"/>
                </a:lnTo>
                <a:lnTo>
                  <a:pt x="2432608" y="1250835"/>
                </a:lnTo>
                <a:lnTo>
                  <a:pt x="243260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79">
            <a:extLst>
              <a:ext uri="{FF2B5EF4-FFF2-40B4-BE49-F238E27FC236}">
                <a16:creationId xmlns:a16="http://schemas.microsoft.com/office/drawing/2014/main" id="{2BA7FAFA-5ED0-7C41-EA22-DA094B55067A}"/>
              </a:ext>
            </a:extLst>
          </p:cNvPr>
          <p:cNvSpPr txBox="1"/>
          <p:nvPr userDrawn="1"/>
        </p:nvSpPr>
        <p:spPr>
          <a:xfrm>
            <a:off x="3594100" y="2714625"/>
            <a:ext cx="35052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68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6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Faure </a:t>
            </a:r>
            <a:br>
              <a:rPr lang="fr-FR" sz="16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600" b="1" dirty="0">
                <a:solidFill>
                  <a:schemeClr val="accent1"/>
                </a:solidFill>
                <a:latin typeface="Mulish"/>
                <a:cs typeface="Mulish"/>
              </a:rPr>
              <a:t>69003 </a:t>
            </a:r>
            <a:r>
              <a:rPr sz="1600" b="1" spc="-20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algn="ctr">
              <a:lnSpc>
                <a:spcPts val="1680"/>
              </a:lnSpc>
              <a:spcBef>
                <a:spcPts val="160"/>
              </a:spcBef>
            </a:pPr>
            <a:r>
              <a:rPr sz="16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6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6" name="object 180">
            <a:extLst>
              <a:ext uri="{FF2B5EF4-FFF2-40B4-BE49-F238E27FC236}">
                <a16:creationId xmlns:a16="http://schemas.microsoft.com/office/drawing/2014/main" id="{3779DB14-4E9F-B381-5CE6-C9AB4086CFE3}"/>
              </a:ext>
            </a:extLst>
          </p:cNvPr>
          <p:cNvSpPr txBox="1"/>
          <p:nvPr userDrawn="1"/>
        </p:nvSpPr>
        <p:spPr>
          <a:xfrm>
            <a:off x="3594100" y="3509588"/>
            <a:ext cx="3505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chemeClr val="accent2"/>
                </a:solidFill>
                <a:uFill>
                  <a:solidFill>
                    <a:srgbClr val="00A2D6"/>
                  </a:solidFill>
                </a:uFill>
                <a:latin typeface="Mulish"/>
                <a:cs typeface="Mulish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8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7" name="object 181">
            <a:extLst>
              <a:ext uri="{FF2B5EF4-FFF2-40B4-BE49-F238E27FC236}">
                <a16:creationId xmlns:a16="http://schemas.microsoft.com/office/drawing/2014/main" id="{42E0B309-AD81-ACAE-298A-13C0D0BF376B}"/>
              </a:ext>
            </a:extLst>
          </p:cNvPr>
          <p:cNvSpPr txBox="1"/>
          <p:nvPr userDrawn="1"/>
        </p:nvSpPr>
        <p:spPr>
          <a:xfrm>
            <a:off x="3594100" y="3928688"/>
            <a:ext cx="3505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spc="-10" dirty="0" err="1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</p:spTree>
    <p:extLst>
      <p:ext uri="{BB962C8B-B14F-4D97-AF65-F5344CB8AC3E}">
        <p14:creationId xmlns:p14="http://schemas.microsoft.com/office/powerpoint/2010/main" val="1040959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F1F04D34-FA81-95BE-1028-54B7E00D54DD}"/>
              </a:ext>
            </a:extLst>
          </p:cNvPr>
          <p:cNvSpPr/>
          <p:nvPr userDrawn="1"/>
        </p:nvSpPr>
        <p:spPr>
          <a:xfrm>
            <a:off x="0" y="4512"/>
            <a:ext cx="2985529" cy="7558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19D089-29C2-C252-1888-55375A019B88}"/>
              </a:ext>
            </a:extLst>
          </p:cNvPr>
          <p:cNvSpPr/>
          <p:nvPr userDrawn="1"/>
        </p:nvSpPr>
        <p:spPr>
          <a:xfrm>
            <a:off x="7707871" y="-1"/>
            <a:ext cx="2985529" cy="757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1D10C67-F20D-3935-E8FC-39D82DE2E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223" y="-7400"/>
            <a:ext cx="10774152" cy="3262956"/>
          </a:xfrm>
          <a:prstGeom prst="rect">
            <a:avLst/>
          </a:prstGeom>
        </p:spPr>
      </p:pic>
      <p:sp>
        <p:nvSpPr>
          <p:cNvPr id="106" name="Rectangle 101">
            <a:extLst>
              <a:ext uri="{FF2B5EF4-FFF2-40B4-BE49-F238E27FC236}">
                <a16:creationId xmlns:a16="http://schemas.microsoft.com/office/drawing/2014/main" id="{31F6E0BD-D24D-C8C2-AA4F-F7AD7B24F87A}"/>
              </a:ext>
            </a:extLst>
          </p:cNvPr>
          <p:cNvSpPr/>
          <p:nvPr userDrawn="1"/>
        </p:nvSpPr>
        <p:spPr>
          <a:xfrm flipH="1">
            <a:off x="5974886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F10F30D-15EE-901B-38B6-90B8035610FE}"/>
              </a:ext>
            </a:extLst>
          </p:cNvPr>
          <p:cNvSpPr/>
          <p:nvPr userDrawn="1"/>
        </p:nvSpPr>
        <p:spPr>
          <a:xfrm>
            <a:off x="0" y="5394629"/>
            <a:ext cx="4718514" cy="2174372"/>
          </a:xfrm>
          <a:custGeom>
            <a:avLst/>
            <a:gdLst>
              <a:gd name="connsiteX0" fmla="*/ 0 w 4584700"/>
              <a:gd name="connsiteY0" fmla="*/ 0 h 2174372"/>
              <a:gd name="connsiteX1" fmla="*/ 4584700 w 4584700"/>
              <a:gd name="connsiteY1" fmla="*/ 0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584700"/>
              <a:gd name="connsiteY0" fmla="*/ 0 h 2174372"/>
              <a:gd name="connsiteX1" fmla="*/ 4577266 w 4584700"/>
              <a:gd name="connsiteY1" fmla="*/ 1732156 h 2174372"/>
              <a:gd name="connsiteX2" fmla="*/ 4584700 w 4584700"/>
              <a:gd name="connsiteY2" fmla="*/ 2174372 h 2174372"/>
              <a:gd name="connsiteX3" fmla="*/ 0 w 4584700"/>
              <a:gd name="connsiteY3" fmla="*/ 2174372 h 2174372"/>
              <a:gd name="connsiteX4" fmla="*/ 0 w 4584700"/>
              <a:gd name="connsiteY4" fmla="*/ 0 h 2174372"/>
              <a:gd name="connsiteX0" fmla="*/ 0 w 4718514"/>
              <a:gd name="connsiteY0" fmla="*/ 0 h 2174372"/>
              <a:gd name="connsiteX1" fmla="*/ 4718514 w 4718514"/>
              <a:gd name="connsiteY1" fmla="*/ 1516566 h 2174372"/>
              <a:gd name="connsiteX2" fmla="*/ 4584700 w 4718514"/>
              <a:gd name="connsiteY2" fmla="*/ 2174372 h 2174372"/>
              <a:gd name="connsiteX3" fmla="*/ 0 w 4718514"/>
              <a:gd name="connsiteY3" fmla="*/ 2174372 h 2174372"/>
              <a:gd name="connsiteX4" fmla="*/ 0 w 4718514"/>
              <a:gd name="connsiteY4" fmla="*/ 0 h 21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514" h="2174372">
                <a:moveTo>
                  <a:pt x="0" y="0"/>
                </a:moveTo>
                <a:lnTo>
                  <a:pt x="4718514" y="1516566"/>
                </a:lnTo>
                <a:lnTo>
                  <a:pt x="4584700" y="2174372"/>
                </a:lnTo>
                <a:lnTo>
                  <a:pt x="0" y="217437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96446A58-CCFE-E83E-F21F-6CD6E5F74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1" y="3552825"/>
            <a:ext cx="3371127" cy="817243"/>
          </a:xfrm>
          <a:prstGeom prst="rect">
            <a:avLst/>
          </a:prstGeom>
        </p:spPr>
      </p:pic>
      <p:sp>
        <p:nvSpPr>
          <p:cNvPr id="96" name="Triangle 95">
            <a:extLst>
              <a:ext uri="{FF2B5EF4-FFF2-40B4-BE49-F238E27FC236}">
                <a16:creationId xmlns:a16="http://schemas.microsoft.com/office/drawing/2014/main" id="{CCF08991-4E43-0548-7F31-26EF8AFCBC34}"/>
              </a:ext>
            </a:extLst>
          </p:cNvPr>
          <p:cNvSpPr/>
          <p:nvPr userDrawn="1"/>
        </p:nvSpPr>
        <p:spPr>
          <a:xfrm>
            <a:off x="3177919" y="6344996"/>
            <a:ext cx="4337563" cy="1227379"/>
          </a:xfrm>
          <a:prstGeom prst="triangle">
            <a:avLst>
              <a:gd name="adj" fmla="val 504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63ED3112-B70D-9145-AF41-9B56B1549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" y="7057461"/>
            <a:ext cx="10691993" cy="53396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E4D1ADE-63C9-B4C6-DDB9-B896276BEE8F}"/>
              </a:ext>
            </a:extLst>
          </p:cNvPr>
          <p:cNvGrpSpPr/>
          <p:nvPr userDrawn="1"/>
        </p:nvGrpSpPr>
        <p:grpSpPr>
          <a:xfrm>
            <a:off x="4932697" y="6193959"/>
            <a:ext cx="828005" cy="831120"/>
            <a:chOff x="4932697" y="6193959"/>
            <a:chExt cx="828005" cy="8311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3FB198-5240-1D0B-13AA-0EA0C144F259}"/>
                </a:ext>
              </a:extLst>
            </p:cNvPr>
            <p:cNvSpPr/>
            <p:nvPr userDrawn="1"/>
          </p:nvSpPr>
          <p:spPr>
            <a:xfrm>
              <a:off x="4932697" y="6193959"/>
              <a:ext cx="828005" cy="83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0465665-80A6-71AF-42C2-2AB7DCE13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022849" y="6285669"/>
              <a:ext cx="647700" cy="647700"/>
            </a:xfrm>
            <a:prstGeom prst="rect">
              <a:avLst/>
            </a:prstGeom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1880" userDrawn="1">
          <p15:clr>
            <a:srgbClr val="FBAE40"/>
          </p15:clr>
        </p15:guide>
        <p15:guide id="4" pos="4856" userDrawn="1">
          <p15:clr>
            <a:srgbClr val="FBAE40"/>
          </p15:clr>
        </p15:guide>
        <p15:guide id="5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5568CF9-6288-E438-02A9-27277EC08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841" y="0"/>
            <a:ext cx="3602941" cy="55548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30177-EC2A-DFFD-8801-04057DE4AF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5" y="0"/>
            <a:ext cx="3599344" cy="15331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9563D8-56E3-D9E5-897E-8E5968C52F54}"/>
              </a:ext>
            </a:extLst>
          </p:cNvPr>
          <p:cNvPicPr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" b="1786"/>
          <a:stretch/>
        </p:blipFill>
        <p:spPr>
          <a:xfrm>
            <a:off x="7099300" y="4995705"/>
            <a:ext cx="3594099" cy="2593895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2A481CB-119F-A4BC-D4EA-2042EF59247C}"/>
              </a:ext>
            </a:extLst>
          </p:cNvPr>
          <p:cNvSpPr/>
          <p:nvPr userDrawn="1"/>
        </p:nvSpPr>
        <p:spPr>
          <a:xfrm>
            <a:off x="-1" y="4619624"/>
            <a:ext cx="3602941" cy="2944251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111284-28BC-57C0-8FD4-FCE5D74FEE83}"/>
              </a:ext>
            </a:extLst>
          </p:cNvPr>
          <p:cNvSpPr/>
          <p:nvPr userDrawn="1"/>
        </p:nvSpPr>
        <p:spPr>
          <a:xfrm flipH="1">
            <a:off x="3594099" y="4619626"/>
            <a:ext cx="3505203" cy="2969974"/>
          </a:xfrm>
          <a:custGeom>
            <a:avLst/>
            <a:gdLst>
              <a:gd name="connsiteX0" fmla="*/ 0 w 3553725"/>
              <a:gd name="connsiteY0" fmla="*/ 0 h 2458740"/>
              <a:gd name="connsiteX1" fmla="*/ 3553725 w 3553725"/>
              <a:gd name="connsiteY1" fmla="*/ 0 h 2458740"/>
              <a:gd name="connsiteX2" fmla="*/ 3553725 w 3553725"/>
              <a:gd name="connsiteY2" fmla="*/ 2458740 h 2458740"/>
              <a:gd name="connsiteX3" fmla="*/ 0 w 3553725"/>
              <a:gd name="connsiteY3" fmla="*/ 2458740 h 2458740"/>
              <a:gd name="connsiteX4" fmla="*/ 0 w 3553725"/>
              <a:gd name="connsiteY4" fmla="*/ 0 h 2458740"/>
              <a:gd name="connsiteX0" fmla="*/ 0 w 3561676"/>
              <a:gd name="connsiteY0" fmla="*/ 357808 h 2816548"/>
              <a:gd name="connsiteX1" fmla="*/ 3561676 w 3561676"/>
              <a:gd name="connsiteY1" fmla="*/ 0 h 2816548"/>
              <a:gd name="connsiteX2" fmla="*/ 3553725 w 3561676"/>
              <a:gd name="connsiteY2" fmla="*/ 2816548 h 2816548"/>
              <a:gd name="connsiteX3" fmla="*/ 0 w 3561676"/>
              <a:gd name="connsiteY3" fmla="*/ 2816548 h 2816548"/>
              <a:gd name="connsiteX4" fmla="*/ 0 w 3561676"/>
              <a:gd name="connsiteY4" fmla="*/ 357808 h 2816548"/>
              <a:gd name="connsiteX0" fmla="*/ 0 w 3561732"/>
              <a:gd name="connsiteY0" fmla="*/ 357808 h 2816548"/>
              <a:gd name="connsiteX1" fmla="*/ 3561676 w 3561732"/>
              <a:gd name="connsiteY1" fmla="*/ 0 h 2816548"/>
              <a:gd name="connsiteX2" fmla="*/ 3560860 w 3561732"/>
              <a:gd name="connsiteY2" fmla="*/ 2816548 h 2816548"/>
              <a:gd name="connsiteX3" fmla="*/ 0 w 3561732"/>
              <a:gd name="connsiteY3" fmla="*/ 2816548 h 2816548"/>
              <a:gd name="connsiteX4" fmla="*/ 0 w 3561732"/>
              <a:gd name="connsiteY4" fmla="*/ 357808 h 28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1732" h="2816548">
                <a:moveTo>
                  <a:pt x="0" y="357808"/>
                </a:moveTo>
                <a:lnTo>
                  <a:pt x="3561676" y="0"/>
                </a:lnTo>
                <a:cubicBezTo>
                  <a:pt x="3559026" y="938849"/>
                  <a:pt x="3563510" y="1877699"/>
                  <a:pt x="3560860" y="2816548"/>
                </a:cubicBezTo>
                <a:lnTo>
                  <a:pt x="0" y="2816548"/>
                </a:lnTo>
                <a:lnTo>
                  <a:pt x="0" y="3578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B4827-A654-F4BD-B9B7-B275CB2485EE}"/>
              </a:ext>
            </a:extLst>
          </p:cNvPr>
          <p:cNvSpPr/>
          <p:nvPr userDrawn="1"/>
        </p:nvSpPr>
        <p:spPr>
          <a:xfrm>
            <a:off x="7137114" y="35999"/>
            <a:ext cx="3522486" cy="5303927"/>
          </a:xfrm>
          <a:custGeom>
            <a:avLst/>
            <a:gdLst>
              <a:gd name="connsiteX0" fmla="*/ 0 w 3578387"/>
              <a:gd name="connsiteY0" fmla="*/ 0 h 3955256"/>
              <a:gd name="connsiteX1" fmla="*/ 3578387 w 3578387"/>
              <a:gd name="connsiteY1" fmla="*/ 0 h 3955256"/>
              <a:gd name="connsiteX2" fmla="*/ 3578387 w 3578387"/>
              <a:gd name="connsiteY2" fmla="*/ 3955256 h 3955256"/>
              <a:gd name="connsiteX3" fmla="*/ 0 w 3578387"/>
              <a:gd name="connsiteY3" fmla="*/ 3955256 h 3955256"/>
              <a:gd name="connsiteX4" fmla="*/ 0 w 3578387"/>
              <a:gd name="connsiteY4" fmla="*/ 0 h 3955256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8387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322351"/>
              <a:gd name="connsiteX1" fmla="*/ 3578387 w 3578387"/>
              <a:gd name="connsiteY1" fmla="*/ 0 h 4322351"/>
              <a:gd name="connsiteX2" fmla="*/ 3570075 w 3578387"/>
              <a:gd name="connsiteY2" fmla="*/ 4322351 h 4322351"/>
              <a:gd name="connsiteX3" fmla="*/ 0 w 3578387"/>
              <a:gd name="connsiteY3" fmla="*/ 3955256 h 4322351"/>
              <a:gd name="connsiteX4" fmla="*/ 0 w 3578387"/>
              <a:gd name="connsiteY4" fmla="*/ 0 h 4322351"/>
              <a:gd name="connsiteX0" fmla="*/ 0 w 3578387"/>
              <a:gd name="connsiteY0" fmla="*/ 0 h 4242622"/>
              <a:gd name="connsiteX1" fmla="*/ 3578387 w 3578387"/>
              <a:gd name="connsiteY1" fmla="*/ 0 h 4242622"/>
              <a:gd name="connsiteX2" fmla="*/ 3574526 w 3578387"/>
              <a:gd name="connsiteY2" fmla="*/ 4242622 h 4242622"/>
              <a:gd name="connsiteX3" fmla="*/ 0 w 3578387"/>
              <a:gd name="connsiteY3" fmla="*/ 3955256 h 4242622"/>
              <a:gd name="connsiteX4" fmla="*/ 0 w 3578387"/>
              <a:gd name="connsiteY4" fmla="*/ 0 h 424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387" h="4242622">
                <a:moveTo>
                  <a:pt x="0" y="0"/>
                </a:moveTo>
                <a:lnTo>
                  <a:pt x="3578387" y="0"/>
                </a:lnTo>
                <a:cubicBezTo>
                  <a:pt x="3575616" y="1440784"/>
                  <a:pt x="3577297" y="2801838"/>
                  <a:pt x="3574526" y="4242622"/>
                </a:cubicBezTo>
                <a:lnTo>
                  <a:pt x="0" y="3955256"/>
                </a:lnTo>
                <a:lnTo>
                  <a:pt x="0" y="0"/>
                </a:lnTo>
                <a:close/>
              </a:path>
            </a:pathLst>
          </a:custGeom>
          <a:noFill/>
          <a:ln w="8890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56">
            <a:extLst>
              <a:ext uri="{FF2B5EF4-FFF2-40B4-BE49-F238E27FC236}">
                <a16:creationId xmlns:a16="http://schemas.microsoft.com/office/drawing/2014/main" id="{5AE0A98B-644E-1FB6-3FBE-9BB94FB34D68}"/>
              </a:ext>
            </a:extLst>
          </p:cNvPr>
          <p:cNvSpPr/>
          <p:nvPr userDrawn="1"/>
        </p:nvSpPr>
        <p:spPr>
          <a:xfrm>
            <a:off x="7133263" y="428625"/>
            <a:ext cx="3208534" cy="360045"/>
          </a:xfrm>
          <a:custGeom>
            <a:avLst/>
            <a:gdLst>
              <a:gd name="connsiteX0" fmla="*/ 0 w 3119522"/>
              <a:gd name="connsiteY0" fmla="*/ 0 h 360045"/>
              <a:gd name="connsiteX1" fmla="*/ 3119522 w 3119522"/>
              <a:gd name="connsiteY1" fmla="*/ 0 h 360045"/>
              <a:gd name="connsiteX2" fmla="*/ 3119522 w 3119522"/>
              <a:gd name="connsiteY2" fmla="*/ 360045 h 360045"/>
              <a:gd name="connsiteX3" fmla="*/ 0 w 3119522"/>
              <a:gd name="connsiteY3" fmla="*/ 360045 h 360045"/>
              <a:gd name="connsiteX4" fmla="*/ 0 w 3119522"/>
              <a:gd name="connsiteY4" fmla="*/ 0 h 360045"/>
              <a:gd name="connsiteX0" fmla="*/ 0 w 3208534"/>
              <a:gd name="connsiteY0" fmla="*/ 0 h 360045"/>
              <a:gd name="connsiteX1" fmla="*/ 3208534 w 3208534"/>
              <a:gd name="connsiteY1" fmla="*/ 0 h 360045"/>
              <a:gd name="connsiteX2" fmla="*/ 3119522 w 3208534"/>
              <a:gd name="connsiteY2" fmla="*/ 360045 h 360045"/>
              <a:gd name="connsiteX3" fmla="*/ 0 w 3208534"/>
              <a:gd name="connsiteY3" fmla="*/ 360045 h 360045"/>
              <a:gd name="connsiteX4" fmla="*/ 0 w 3208534"/>
              <a:gd name="connsiteY4" fmla="*/ 0 h 36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534" h="360045">
                <a:moveTo>
                  <a:pt x="0" y="0"/>
                </a:moveTo>
                <a:lnTo>
                  <a:pt x="3208534" y="0"/>
                </a:lnTo>
                <a:lnTo>
                  <a:pt x="3119522" y="360045"/>
                </a:lnTo>
                <a:lnTo>
                  <a:pt x="0" y="360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4" userDrawn="1">
          <p15:clr>
            <a:srgbClr val="F26B43"/>
          </p15:clr>
        </p15:guide>
        <p15:guide id="2" pos="4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kit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C66D85AC-8F6E-D758-0448-6630392BC900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mono,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multi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formats,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évolutive,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informatique,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abonnement,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Compatible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Linux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Mac OS en ligne de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commande,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Automatisation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possible</a:t>
            </a:r>
            <a:b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exécution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batch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avec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la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version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CrossManagerAdvanced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8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langues au choix :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Français,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Anglais,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Allemand,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Italien, Tchèque,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Chinois,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Russe,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Coréen.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82">
            <a:extLst>
              <a:ext uri="{FF2B5EF4-FFF2-40B4-BE49-F238E27FC236}">
                <a16:creationId xmlns:a16="http://schemas.microsoft.com/office/drawing/2014/main" id="{ADA8D757-A2C5-AC56-059C-C885F3F220DB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  <a:endParaRPr sz="1100" b="1" dirty="0">
              <a:solidFill>
                <a:schemeClr val="accent1"/>
              </a:solidFill>
              <a:latin typeface="Mulish SemiBold" pitchFamily="2" charset="77"/>
              <a:cs typeface="Mulish-ExtraBold"/>
            </a:endParaRPr>
          </a:p>
        </p:txBody>
      </p:sp>
      <p:sp>
        <p:nvSpPr>
          <p:cNvPr id="62" name="object 182">
            <a:extLst>
              <a:ext uri="{FF2B5EF4-FFF2-40B4-BE49-F238E27FC236}">
                <a16:creationId xmlns:a16="http://schemas.microsoft.com/office/drawing/2014/main" id="{3C786B48-7833-C38C-A20B-DC41307064FA}"/>
              </a:ext>
            </a:extLst>
          </p:cNvPr>
          <p:cNvSpPr txBox="1"/>
          <p:nvPr/>
        </p:nvSpPr>
        <p:spPr>
          <a:xfrm>
            <a:off x="7099300" y="4467225"/>
            <a:ext cx="35941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CROSSMANAGER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Des centaines de solutions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d’échanges de données techniques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1EE820-EEB1-A063-3DCB-62F78302BB2E}"/>
              </a:ext>
            </a:extLst>
          </p:cNvPr>
          <p:cNvSpPr txBox="1"/>
          <p:nvPr/>
        </p:nvSpPr>
        <p:spPr>
          <a:xfrm>
            <a:off x="0" y="6219825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Rhino ou SolidWorks !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473B2FA-DB42-07C3-5E8C-0C2704ABD547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F5871F-60C3-3367-EEB0-CBA39EDF9932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E96BF5-A5F0-80F5-C864-8C188741BA6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9EA7B4-DA5F-211C-7391-96E0E0EEDF92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C1CB5A-D189-A166-34F8-B0787AD47BD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462719CB-934D-262F-459B-436126932764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693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82">
            <a:extLst>
              <a:ext uri="{FF2B5EF4-FFF2-40B4-BE49-F238E27FC236}">
                <a16:creationId xmlns:a16="http://schemas.microsoft.com/office/drawing/2014/main" id="{ADF3A85A-515B-B6D4-C344-1BA88D0C76F9}"/>
              </a:ext>
            </a:extLst>
          </p:cNvPr>
          <p:cNvSpPr txBox="1"/>
          <p:nvPr/>
        </p:nvSpPr>
        <p:spPr>
          <a:xfrm>
            <a:off x="7099300" y="5452461"/>
            <a:ext cx="3594100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ACIS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CATIA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CGR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CREO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DXF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FUSION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IFC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IGES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INVENTOR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JT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NAVISWORKS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NX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PARASOLID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PDF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REVIT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RHINO</a:t>
            </a:r>
            <a:b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</a:b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SOLIDEDGE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SOLIDWORKS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STEP </a:t>
            </a:r>
            <a:r>
              <a:rPr lang="fr-FR" sz="1100" b="1" dirty="0">
                <a:solidFill>
                  <a:schemeClr val="accent3"/>
                </a:solidFill>
                <a:latin typeface="Mulish SemiBold" pitchFamily="2" charset="77"/>
                <a:cs typeface="Mulish-ExtraBold"/>
              </a:rPr>
              <a:t>/</a:t>
            </a:r>
            <a:r>
              <a:rPr lang="fr-FR" sz="1100" b="1" dirty="0">
                <a:solidFill>
                  <a:schemeClr val="accent1"/>
                </a:solidFill>
                <a:latin typeface="Mulish SemiBold" pitchFamily="2" charset="77"/>
                <a:cs typeface="Mulish-ExtraBold"/>
              </a:rPr>
              <a:t> STL…</a:t>
            </a:r>
          </a:p>
        </p:txBody>
      </p:sp>
      <p:sp>
        <p:nvSpPr>
          <p:cNvPr id="17" name="object 182">
            <a:extLst>
              <a:ext uri="{FF2B5EF4-FFF2-40B4-BE49-F238E27FC236}">
                <a16:creationId xmlns:a16="http://schemas.microsoft.com/office/drawing/2014/main" id="{1BF62596-B2C7-3039-9DD5-CF8B7D0EF362}"/>
              </a:ext>
            </a:extLst>
          </p:cNvPr>
          <p:cNvSpPr txBox="1"/>
          <p:nvPr/>
        </p:nvSpPr>
        <p:spPr>
          <a:xfrm>
            <a:off x="7099300" y="4467225"/>
            <a:ext cx="3594100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3"/>
                </a:solidFill>
                <a:latin typeface="Mulish-ExtraBold"/>
              </a:rPr>
              <a:t>CROSSMANAGER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Des centaines de solutions</a:t>
            </a:r>
          </a:p>
          <a:p>
            <a:pPr marL="12700" marR="5080" algn="ctr">
              <a:lnSpc>
                <a:spcPts val="1760"/>
              </a:lnSpc>
              <a:spcBef>
                <a:spcPts val="100"/>
              </a:spcBef>
            </a:pPr>
            <a:r>
              <a:rPr lang="fr-FR" sz="1600" dirty="0">
                <a:solidFill>
                  <a:schemeClr val="accent3"/>
                </a:solidFill>
                <a:latin typeface="Mulish" pitchFamily="2" charset="77"/>
              </a:rPr>
              <a:t>d’échanges de données techniques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AE5DBA79-A71D-BADE-53E3-FF1664690D04}"/>
              </a:ext>
            </a:extLst>
          </p:cNvPr>
          <p:cNvSpPr txBox="1"/>
          <p:nvPr/>
        </p:nvSpPr>
        <p:spPr>
          <a:xfrm>
            <a:off x="0" y="1624702"/>
            <a:ext cx="3594100" cy="3528323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mono,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multi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formats,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évolutive,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informatique,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abonnement,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Compatible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Linux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Mac OS en ligne de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commande,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Automatisation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possible</a:t>
            </a:r>
            <a:b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exécution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batch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avec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la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version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CrossManagerAdvanced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2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8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langues au choix :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Français,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Anglais,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Allemand,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Italien, Tchèque,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Chinois,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Russe,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Coréen.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4436AB-C485-B0A2-7222-792366DB2DFA}"/>
              </a:ext>
            </a:extLst>
          </p:cNvPr>
          <p:cNvSpPr txBox="1"/>
          <p:nvPr/>
        </p:nvSpPr>
        <p:spPr>
          <a:xfrm>
            <a:off x="0" y="6219825"/>
            <a:ext cx="358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>
                <a:solidFill>
                  <a:srgbClr val="FFFFFF"/>
                </a:solidFill>
                <a:latin typeface="Mulish"/>
              </a:rPr>
              <a:t>Découvrez aussi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nos Plug-ins intégrés</a:t>
            </a:r>
            <a:br>
              <a:rPr lang="fr-FR" sz="1700" b="1" dirty="0">
                <a:solidFill>
                  <a:srgbClr val="FFFFFF"/>
                </a:solidFill>
                <a:latin typeface="Mulish"/>
              </a:rPr>
            </a:br>
            <a:r>
              <a:rPr lang="fr-FR" sz="1700" b="1" dirty="0">
                <a:solidFill>
                  <a:srgbClr val="FFFFFF"/>
                </a:solidFill>
                <a:latin typeface="Mulish"/>
              </a:rPr>
              <a:t>à Rhino ou SolidWorks !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03CCDCF3-F23C-FB13-1551-DB1F91E1B820}"/>
              </a:ext>
            </a:extLst>
          </p:cNvPr>
          <p:cNvSpPr txBox="1"/>
          <p:nvPr/>
        </p:nvSpPr>
        <p:spPr>
          <a:xfrm>
            <a:off x="0" y="581025"/>
            <a:ext cx="3594100" cy="515526"/>
          </a:xfrm>
          <a:prstGeom prst="rect">
            <a:avLst/>
          </a:prstGeom>
        </p:spPr>
        <p:txBody>
          <a:bodyPr vert="horz" wrap="square" lIns="468000" tIns="2540" rIns="0" bIns="0" rtlCol="0">
            <a:spAutoFit/>
          </a:bodyPr>
          <a:lstStyle/>
          <a:p>
            <a:pPr marL="12700" marR="97790">
              <a:lnSpc>
                <a:spcPts val="1960"/>
              </a:lnSpc>
              <a:spcBef>
                <a:spcPts val="2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B5A7BA0-1903-4658-606B-2F93EBD1544C}"/>
              </a:ext>
            </a:extLst>
          </p:cNvPr>
          <p:cNvGrpSpPr/>
          <p:nvPr/>
        </p:nvGrpSpPr>
        <p:grpSpPr>
          <a:xfrm>
            <a:off x="1491050" y="1267782"/>
            <a:ext cx="612000" cy="69723"/>
            <a:chOff x="5977421" y="5684190"/>
            <a:chExt cx="571206" cy="6972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D5051B-EC00-BDC3-1D3E-D3D06E5EEB2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521FA0-1A06-22E3-02B1-DD6B3904392E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1B6B6F-AEFB-8F00-EF2F-150D6627D1FF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7AA3B2F-50C1-06A9-008D-2CA1D81F402E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18541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CD1B0F9-6DB0-B177-1925-F0ED67B5C887}"/>
              </a:ext>
            </a:extLst>
          </p:cNvPr>
          <p:cNvSpPr txBox="1"/>
          <p:nvPr/>
        </p:nvSpPr>
        <p:spPr>
          <a:xfrm>
            <a:off x="7708900" y="6347906"/>
            <a:ext cx="2984499" cy="93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480"/>
              </a:lnSpc>
              <a:spcBef>
                <a:spcPts val="100"/>
              </a:spcBef>
            </a:pP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90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avenue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Félix</a:t>
            </a:r>
            <a:r>
              <a:rPr sz="14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b="1" spc="-20" dirty="0">
                <a:solidFill>
                  <a:schemeClr val="accent1"/>
                </a:solidFill>
                <a:latin typeface="Mulish"/>
                <a:cs typeface="Mulish"/>
              </a:rPr>
              <a:t>Faure</a:t>
            </a:r>
            <a:br>
              <a:rPr lang="fr-FR" sz="14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400" b="1" dirty="0">
                <a:solidFill>
                  <a:schemeClr val="accent1"/>
                </a:solidFill>
                <a:latin typeface="Mulish"/>
                <a:cs typeface="Mulish"/>
              </a:rPr>
              <a:t>69001 </a:t>
            </a:r>
            <a:r>
              <a:rPr sz="1400" b="1" spc="-25" dirty="0">
                <a:solidFill>
                  <a:schemeClr val="accent1"/>
                </a:solidFill>
                <a:latin typeface="Mulish"/>
                <a:cs typeface="Mulish"/>
              </a:rPr>
              <a:t>Lyon</a:t>
            </a:r>
            <a:r>
              <a:rPr sz="1400" b="1" spc="-6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400" dirty="0">
                <a:solidFill>
                  <a:schemeClr val="accent1"/>
                </a:solidFill>
                <a:latin typeface="Myriad Pro"/>
                <a:cs typeface="Myriad Pro"/>
              </a:rPr>
              <a:t>-</a:t>
            </a:r>
            <a:r>
              <a:rPr sz="1400" spc="10" dirty="0">
                <a:solidFill>
                  <a:schemeClr val="accent1"/>
                </a:solidFill>
                <a:latin typeface="Myriad Pro"/>
                <a:cs typeface="Myriad Pro"/>
              </a:rPr>
              <a:t> </a:t>
            </a:r>
            <a:r>
              <a:rPr sz="1400" b="1" spc="-10" dirty="0">
                <a:solidFill>
                  <a:schemeClr val="accent1"/>
                </a:solidFill>
                <a:latin typeface="Mulish"/>
                <a:cs typeface="Mulish"/>
              </a:rPr>
              <a:t>FRANCE</a:t>
            </a:r>
            <a:endParaRPr sz="14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algn="ctr">
              <a:lnSpc>
                <a:spcPts val="1480"/>
              </a:lnSpc>
              <a:spcBef>
                <a:spcPts val="160"/>
              </a:spcBef>
            </a:pPr>
            <a:r>
              <a:rPr lang="fr-FR" sz="1400" spc="-10" dirty="0">
                <a:solidFill>
                  <a:schemeClr val="accent2"/>
                </a:solidFill>
                <a:latin typeface="Mulish"/>
                <a:cs typeface="Mulish"/>
              </a:rPr>
              <a:t>solutions@datakit.com</a:t>
            </a:r>
            <a:endParaRPr lang="fr-FR" sz="1400" dirty="0">
              <a:solidFill>
                <a:schemeClr val="accent2"/>
              </a:solidFill>
              <a:latin typeface="Mulish"/>
              <a:cs typeface="Mulish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chemeClr val="accent2"/>
                </a:solidFill>
                <a:latin typeface="Mulish"/>
                <a:cs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www.datakit.com</a:t>
            </a:r>
            <a:endParaRPr sz="1600" dirty="0">
              <a:solidFill>
                <a:schemeClr val="accent2"/>
              </a:solidFill>
              <a:latin typeface="Mulish"/>
              <a:cs typeface="Mulish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659C95BF-68E5-72AE-4C7D-0F05B7BA9D03}"/>
              </a:ext>
            </a:extLst>
          </p:cNvPr>
          <p:cNvSpPr txBox="1"/>
          <p:nvPr/>
        </p:nvSpPr>
        <p:spPr>
          <a:xfrm>
            <a:off x="0" y="2638425"/>
            <a:ext cx="2984500" cy="4272116"/>
          </a:xfrm>
          <a:prstGeom prst="rect">
            <a:avLst/>
          </a:prstGeom>
        </p:spPr>
        <p:txBody>
          <a:bodyPr vert="horz" wrap="square" lIns="360000" tIns="14400" rIns="0" bIns="0" rtlCol="0">
            <a:spAutoFit/>
          </a:bodyPr>
          <a:lstStyle/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mono,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multi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formats, évolutive,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42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Licence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ﬁxe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 err="1">
                <a:solidFill>
                  <a:schemeClr val="accent1"/>
                </a:solidFill>
                <a:latin typeface="Mulish"/>
                <a:cs typeface="Mulish"/>
              </a:rPr>
              <a:t>ﬂottante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installée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sur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poste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un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serveur</a:t>
            </a:r>
            <a:r>
              <a:rPr lang="fr-FR" sz="1300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informatique,</a:t>
            </a:r>
          </a:p>
          <a:p>
            <a:pPr>
              <a:lnSpc>
                <a:spcPts val="142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acquisition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en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abonnement,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Compatible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Windows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;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Linux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ou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Mac OS en ligne </a:t>
            </a:r>
            <a:b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de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commande,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Automatisation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possible</a:t>
            </a:r>
            <a:b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exécution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batch</a:t>
            </a:r>
            <a: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3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avec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la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version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CrossManager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Advanced,</a:t>
            </a:r>
          </a:p>
          <a:p>
            <a:pPr marR="137160">
              <a:lnSpc>
                <a:spcPts val="1400"/>
              </a:lnSpc>
              <a:spcBef>
                <a:spcPts val="6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marR="137160" indent="-317500">
              <a:lnSpc>
                <a:spcPts val="1400"/>
              </a:lnSpc>
              <a:spcBef>
                <a:spcPts val="6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8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langues au choix :</a:t>
            </a:r>
            <a:b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Français,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Anglais,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Allemand,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Italien, Tchèque,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Chinois,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Russe,</a:t>
            </a:r>
            <a:r>
              <a:rPr lang="fr-FR" sz="1300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Coréen.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47BA8D4D-1397-57B0-FD7D-0140DFD3AB07}"/>
              </a:ext>
            </a:extLst>
          </p:cNvPr>
          <p:cNvSpPr txBox="1"/>
          <p:nvPr/>
        </p:nvSpPr>
        <p:spPr>
          <a:xfrm>
            <a:off x="7708901" y="1876425"/>
            <a:ext cx="2984500" cy="2529988"/>
          </a:xfrm>
          <a:prstGeom prst="rect">
            <a:avLst/>
          </a:prstGeom>
        </p:spPr>
        <p:txBody>
          <a:bodyPr vert="horz" wrap="square" lIns="503999" tIns="12700" rIns="0" bIns="0" rtlCol="0">
            <a:spAutoFit/>
          </a:bodyPr>
          <a:lstStyle/>
          <a:p>
            <a:pPr marL="29845" marR="110489">
              <a:lnSpc>
                <a:spcPct val="130900"/>
              </a:lnSpc>
              <a:spcBef>
                <a:spcPts val="100"/>
              </a:spcBef>
            </a:pP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ACIS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CATIA</a:t>
            </a:r>
            <a:r>
              <a:rPr lang="fr-FR" sz="1400" b="1" spc="-3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CGR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CREO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DXF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FUSION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IFC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IGES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INVENTOR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JT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NAVISWORKS</a:t>
            </a:r>
            <a:br>
              <a:rPr lang="fr-FR" sz="1400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NX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PARASOLID</a:t>
            </a:r>
            <a:r>
              <a:rPr lang="fr-FR" sz="1400" b="1" spc="-1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PDF </a:t>
            </a:r>
            <a:b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REVIT</a:t>
            </a:r>
            <a:r>
              <a:rPr lang="fr-FR" sz="1400" b="1" spc="-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RHINO 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  <a:t>SOLIDEDGE </a:t>
            </a:r>
            <a:br>
              <a:rPr lang="fr-FR" sz="1400" b="1" spc="-1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dirty="0">
                <a:solidFill>
                  <a:schemeClr val="bg1"/>
                </a:solidFill>
                <a:latin typeface="Mulish"/>
                <a:cs typeface="Mulish"/>
              </a:rPr>
              <a:t>SOLIDWORKS</a:t>
            </a:r>
            <a:r>
              <a:rPr lang="fr-FR" sz="1400" b="1" spc="-50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dirty="0">
                <a:solidFill>
                  <a:srgbClr val="0D222F"/>
                </a:solidFill>
                <a:latin typeface="Mulish"/>
                <a:cs typeface="Mulish"/>
              </a:rPr>
              <a:t>/</a:t>
            </a:r>
            <a:r>
              <a:rPr lang="fr-FR" sz="1400" b="1" spc="-45" dirty="0">
                <a:solidFill>
                  <a:schemeClr val="bg1"/>
                </a:solidFill>
                <a:latin typeface="Mulish"/>
                <a:cs typeface="Mulish"/>
              </a:rPr>
              <a:t> </a:t>
            </a:r>
            <a: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  <a:t>STEP</a:t>
            </a:r>
            <a:br>
              <a:rPr lang="fr-FR" sz="1400" b="1" spc="-20" dirty="0">
                <a:solidFill>
                  <a:schemeClr val="bg1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chemeClr val="bg1"/>
                </a:solidFill>
                <a:latin typeface="Mulish"/>
                <a:cs typeface="Mulish"/>
              </a:rPr>
              <a:t>STL…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9857413-F74C-991D-4230-233D99016103}"/>
              </a:ext>
            </a:extLst>
          </p:cNvPr>
          <p:cNvSpPr txBox="1"/>
          <p:nvPr/>
        </p:nvSpPr>
        <p:spPr>
          <a:xfrm>
            <a:off x="2984500" y="4619625"/>
            <a:ext cx="4724400" cy="1151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CROSSMANAGER</a:t>
            </a:r>
            <a:endParaRPr sz="2000" dirty="0">
              <a:solidFill>
                <a:schemeClr val="accent3"/>
              </a:solidFill>
              <a:latin typeface="Mulish-ExtraBold"/>
              <a:cs typeface="Mulish-ExtraBold"/>
            </a:endParaRPr>
          </a:p>
          <a:p>
            <a:pPr marL="12700" marR="5080" algn="ctr">
              <a:lnSpc>
                <a:spcPts val="2200"/>
              </a:lnSpc>
              <a:spcBef>
                <a:spcPts val="40"/>
              </a:spcBef>
            </a:pPr>
            <a:r>
              <a:rPr sz="1800" dirty="0">
                <a:solidFill>
                  <a:schemeClr val="accent3"/>
                </a:solidFill>
                <a:latin typeface="Mulish-SemiBold"/>
                <a:cs typeface="Mulish-SemiBold"/>
              </a:rPr>
              <a:t>Des</a:t>
            </a:r>
            <a:r>
              <a:rPr sz="1800" spc="-60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spc="-20" dirty="0">
                <a:solidFill>
                  <a:schemeClr val="accent3"/>
                </a:solidFill>
                <a:latin typeface="Mulish-SemiBold"/>
                <a:cs typeface="Mulish-SemiBold"/>
              </a:rPr>
              <a:t>centaines</a:t>
            </a:r>
            <a:r>
              <a:rPr sz="1800" spc="-60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dirty="0">
                <a:solidFill>
                  <a:schemeClr val="accent3"/>
                </a:solidFill>
                <a:latin typeface="Mulish-SemiBold"/>
                <a:cs typeface="Mulish-SemiBold"/>
              </a:rPr>
              <a:t>de</a:t>
            </a:r>
            <a:r>
              <a:rPr sz="1800" spc="-60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spc="-25" dirty="0">
                <a:solidFill>
                  <a:schemeClr val="accent3"/>
                </a:solidFill>
                <a:latin typeface="Mulish-SemiBold"/>
                <a:cs typeface="Mulish-SemiBold"/>
              </a:rPr>
              <a:t>solutions</a:t>
            </a:r>
            <a:br>
              <a:rPr lang="fr-FR" sz="1800" spc="-25" dirty="0">
                <a:solidFill>
                  <a:schemeClr val="accent3"/>
                </a:solidFill>
                <a:latin typeface="Mulish-SemiBold"/>
                <a:cs typeface="Mulish-SemiBold"/>
              </a:rPr>
            </a:br>
            <a:r>
              <a:rPr sz="1800" spc="-25" dirty="0" err="1">
                <a:solidFill>
                  <a:schemeClr val="accent3"/>
                </a:solidFill>
                <a:latin typeface="Mulish-SemiBold"/>
                <a:cs typeface="Mulish-SemiBold"/>
              </a:rPr>
              <a:t>d’échanges</a:t>
            </a:r>
            <a:r>
              <a:rPr sz="1800" spc="-50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dirty="0">
                <a:solidFill>
                  <a:schemeClr val="accent3"/>
                </a:solidFill>
                <a:latin typeface="Mulish-SemiBold"/>
                <a:cs typeface="Mulish-SemiBold"/>
              </a:rPr>
              <a:t>de</a:t>
            </a:r>
            <a:r>
              <a:rPr sz="1800" spc="-45" dirty="0">
                <a:solidFill>
                  <a:schemeClr val="accent3"/>
                </a:solidFill>
                <a:latin typeface="Mulish-SemiBold"/>
                <a:cs typeface="Mulish-SemiBold"/>
              </a:rPr>
              <a:t> </a:t>
            </a:r>
            <a:r>
              <a:rPr sz="1800" spc="-10" dirty="0" err="1">
                <a:solidFill>
                  <a:schemeClr val="accent3"/>
                </a:solidFill>
                <a:latin typeface="Mulish-SemiBold"/>
                <a:cs typeface="Mulish-SemiBold"/>
              </a:rPr>
              <a:t>données</a:t>
            </a:r>
            <a:br>
              <a:rPr lang="fr-FR" sz="1800" spc="-10" dirty="0">
                <a:solidFill>
                  <a:schemeClr val="accent3"/>
                </a:solidFill>
                <a:latin typeface="Mulish-SemiBold"/>
                <a:cs typeface="Mulish-SemiBold"/>
              </a:rPr>
            </a:br>
            <a:r>
              <a:rPr sz="1800" spc="-10" dirty="0">
                <a:solidFill>
                  <a:schemeClr val="accent3"/>
                </a:solidFill>
                <a:latin typeface="Mulish-SemiBold"/>
                <a:cs typeface="Mulish-SemiBold"/>
              </a:rPr>
              <a:t>techniques</a:t>
            </a:r>
            <a:endParaRPr sz="1800" dirty="0">
              <a:solidFill>
                <a:schemeClr val="accent3"/>
              </a:solidFill>
              <a:latin typeface="Mulish-SemiBold"/>
              <a:cs typeface="Mulish-SemiBold"/>
            </a:endParaRPr>
          </a:p>
        </p:txBody>
      </p:sp>
      <p:sp>
        <p:nvSpPr>
          <p:cNvPr id="9" name="object 87">
            <a:extLst>
              <a:ext uri="{FF2B5EF4-FFF2-40B4-BE49-F238E27FC236}">
                <a16:creationId xmlns:a16="http://schemas.microsoft.com/office/drawing/2014/main" id="{0E06684F-E63C-5EE4-31CB-C0EFA58D2136}"/>
              </a:ext>
            </a:extLst>
          </p:cNvPr>
          <p:cNvSpPr txBox="1"/>
          <p:nvPr/>
        </p:nvSpPr>
        <p:spPr>
          <a:xfrm>
            <a:off x="301283" y="1419225"/>
            <a:ext cx="2201545" cy="726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733425">
              <a:lnSpc>
                <a:spcPts val="1800"/>
              </a:lnSpc>
              <a:spcBef>
                <a:spcPts val="260"/>
              </a:spcBef>
            </a:pP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Choisissez </a:t>
            </a:r>
            <a:b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l'offre</a:t>
            </a:r>
            <a:r>
              <a:rPr lang="fr-FR" b="1" spc="-70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adaptée</a:t>
            </a:r>
            <a:endParaRPr lang="fr-FR" dirty="0">
              <a:solidFill>
                <a:schemeClr val="accent1"/>
              </a:solidFill>
              <a:latin typeface="Mulish-ExtraBold"/>
              <a:cs typeface="Mulish-ExtraBold"/>
            </a:endParaRPr>
          </a:p>
          <a:p>
            <a:pPr marL="12700">
              <a:lnSpc>
                <a:spcPts val="1760"/>
              </a:lnSpc>
            </a:pPr>
            <a:r>
              <a:rPr lang="fr-FR" b="1" dirty="0">
                <a:solidFill>
                  <a:schemeClr val="accent1"/>
                </a:solidFill>
                <a:latin typeface="Mulish-ExtraBold"/>
                <a:cs typeface="Mulish-ExtraBold"/>
              </a:rPr>
              <a:t>à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1"/>
                </a:solidFill>
                <a:latin typeface="Mulish-ExtraBold"/>
                <a:cs typeface="Mulish-ExtraBold"/>
              </a:rPr>
              <a:t>votre</a:t>
            </a:r>
            <a:r>
              <a:rPr lang="fr-FR" b="1" spc="-4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lang="fr-FR" b="1" spc="-20" dirty="0">
                <a:solidFill>
                  <a:schemeClr val="accent3"/>
                </a:solidFill>
                <a:latin typeface="Mulish-ExtraBold"/>
                <a:cs typeface="Mulish-ExtraBold"/>
              </a:rPr>
              <a:t>environnement</a:t>
            </a:r>
            <a:endParaRPr lang="fr-FR"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13" name="object 88">
            <a:extLst>
              <a:ext uri="{FF2B5EF4-FFF2-40B4-BE49-F238E27FC236}">
                <a16:creationId xmlns:a16="http://schemas.microsoft.com/office/drawing/2014/main" id="{1F398AE9-92E5-AA51-7AA3-9947E438C40A}"/>
              </a:ext>
            </a:extLst>
          </p:cNvPr>
          <p:cNvSpPr txBox="1"/>
          <p:nvPr/>
        </p:nvSpPr>
        <p:spPr>
          <a:xfrm>
            <a:off x="7708901" y="4646270"/>
            <a:ext cx="29845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60960" algn="ctr"/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Découvrez aussi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nos Plug-ins intégrés</a:t>
            </a:r>
            <a:b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</a:br>
            <a:r>
              <a:rPr lang="fr-FR" sz="1400" b="1" spc="-25" dirty="0">
                <a:solidFill>
                  <a:srgbClr val="FFFFFF"/>
                </a:solidFill>
                <a:latin typeface="Mulish"/>
                <a:cs typeface="Mulish"/>
              </a:rPr>
              <a:t>à Rhino ou SolidWorks !</a:t>
            </a:r>
            <a:endParaRPr sz="1400" dirty="0">
              <a:latin typeface="Mulish"/>
              <a:cs typeface="Mulish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B436D2D-ACF7-75C2-DE6C-D78F191F6954}"/>
              </a:ext>
            </a:extLst>
          </p:cNvPr>
          <p:cNvGrpSpPr/>
          <p:nvPr/>
        </p:nvGrpSpPr>
        <p:grpSpPr>
          <a:xfrm>
            <a:off x="337452" y="2263438"/>
            <a:ext cx="612000" cy="69723"/>
            <a:chOff x="5977421" y="5684190"/>
            <a:chExt cx="571206" cy="6972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C106AC-1AAE-0037-C191-A81D48EA69B7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DB0466-3305-D12F-BF50-8D3B4CE0EE9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4B7938-8B81-B4D2-8C00-FFDFAAF765A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AE339-E60D-4DBD-7E12-9A5B8036B336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776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29">
            <a:extLst>
              <a:ext uri="{FF2B5EF4-FFF2-40B4-BE49-F238E27FC236}">
                <a16:creationId xmlns:a16="http://schemas.microsoft.com/office/drawing/2014/main" id="{001650DA-F19D-267C-37B7-FD5E4FCE6E12}"/>
              </a:ext>
            </a:extLst>
          </p:cNvPr>
          <p:cNvSpPr txBox="1"/>
          <p:nvPr/>
        </p:nvSpPr>
        <p:spPr>
          <a:xfrm>
            <a:off x="3594100" y="1520612"/>
            <a:ext cx="3505200" cy="2641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Dessin</a:t>
            </a:r>
            <a:r>
              <a:rPr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2D</a:t>
            </a:r>
            <a:b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>
                <a:solidFill>
                  <a:schemeClr val="accent1"/>
                </a:solidFill>
                <a:latin typeface="Mulish"/>
                <a:cs typeface="Mulish"/>
              </a:rPr>
              <a:t>3D B-</a:t>
            </a:r>
            <a:r>
              <a:rPr sz="1350" b="1" spc="-25" dirty="0">
                <a:solidFill>
                  <a:schemeClr val="accent1"/>
                </a:solidFill>
                <a:latin typeface="Mulish"/>
                <a:cs typeface="Mulish"/>
              </a:rPr>
              <a:t>rep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50" b="1" dirty="0" err="1">
                <a:solidFill>
                  <a:schemeClr val="accent1"/>
                </a:solidFill>
                <a:latin typeface="Mulish"/>
                <a:cs typeface="Mulish"/>
              </a:rPr>
              <a:t>Représentation</a:t>
            </a:r>
            <a:r>
              <a:rPr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50" b="1" spc="-10" dirty="0" err="1">
                <a:solidFill>
                  <a:schemeClr val="accent1"/>
                </a:solidFill>
                <a:latin typeface="Mulish"/>
                <a:cs typeface="Mulish"/>
              </a:rPr>
              <a:t>maillage</a:t>
            </a: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Pièces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assemblages</a:t>
            </a:r>
            <a:r>
              <a:rPr lang="fr-FR" sz="135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attributs </a:t>
            </a:r>
            <a:b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(couleurs,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textures,</a:t>
            </a:r>
            <a:r>
              <a:rPr lang="fr-FR" sz="1350" b="1" spc="-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…)</a:t>
            </a: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endParaRPr lang="fr-FR" sz="1350" b="1" spc="-2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Product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 err="1">
                <a:solidFill>
                  <a:schemeClr val="accent1"/>
                </a:solidFill>
                <a:latin typeface="Mulish"/>
                <a:cs typeface="Mulish"/>
              </a:rPr>
              <a:t>Manufacturing</a:t>
            </a:r>
            <a:r>
              <a:rPr lang="fr-FR" sz="1350" b="1" spc="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Information</a:t>
            </a:r>
            <a:r>
              <a:rPr lang="fr-FR" sz="1350" b="1" spc="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  <a:t>: </a:t>
            </a:r>
            <a:br>
              <a:rPr lang="fr-FR" sz="1350" b="1" spc="-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dirty="0">
                <a:solidFill>
                  <a:schemeClr val="accent1"/>
                </a:solidFill>
                <a:latin typeface="Mulish"/>
                <a:cs typeface="Mulish"/>
              </a:rPr>
              <a:t>PMI</a:t>
            </a:r>
            <a:r>
              <a:rPr lang="fr-FR" sz="1350" b="1" spc="-5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20" dirty="0">
                <a:solidFill>
                  <a:schemeClr val="accent1"/>
                </a:solidFill>
                <a:latin typeface="Mulish"/>
                <a:cs typeface="Mulish"/>
              </a:rPr>
              <a:t> FD&amp;T</a:t>
            </a:r>
            <a:r>
              <a:rPr lang="fr-FR" sz="1350" b="1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5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GDT</a:t>
            </a:r>
            <a:br>
              <a:rPr lang="fr-FR" sz="135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50" b="1" spc="-25" dirty="0" err="1">
                <a:solidFill>
                  <a:schemeClr val="accent1"/>
                </a:solidFill>
                <a:latin typeface="Mulish"/>
                <a:cs typeface="Mulish"/>
              </a:rPr>
              <a:t>Metadata</a:t>
            </a:r>
            <a:r>
              <a:rPr lang="fr-FR" sz="1350" b="1" spc="-25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  <a:r>
              <a:rPr lang="fr-FR" sz="135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50" b="1" spc="-10" dirty="0">
                <a:solidFill>
                  <a:schemeClr val="accent1"/>
                </a:solidFill>
                <a:latin typeface="Mulish"/>
                <a:cs typeface="Mulish"/>
              </a:rPr>
              <a:t>propriétés</a:t>
            </a:r>
          </a:p>
        </p:txBody>
      </p:sp>
      <p:sp>
        <p:nvSpPr>
          <p:cNvPr id="13" name="object 129">
            <a:extLst>
              <a:ext uri="{FF2B5EF4-FFF2-40B4-BE49-F238E27FC236}">
                <a16:creationId xmlns:a16="http://schemas.microsoft.com/office/drawing/2014/main" id="{46B39B48-C616-2D75-C83D-E829C08DC1A4}"/>
              </a:ext>
            </a:extLst>
          </p:cNvPr>
          <p:cNvSpPr txBox="1"/>
          <p:nvPr/>
        </p:nvSpPr>
        <p:spPr>
          <a:xfrm>
            <a:off x="3594099" y="459493"/>
            <a:ext cx="3505203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100"/>
              </a:spcBef>
            </a:pPr>
            <a:r>
              <a:rPr lang="fr-FR" b="1" dirty="0">
                <a:solidFill>
                  <a:schemeClr val="accent1"/>
                </a:solidFill>
                <a:latin typeface="Mulish-ExtraBold"/>
              </a:rPr>
              <a:t>Exploitez toutes les</a:t>
            </a:r>
            <a:br>
              <a:rPr lang="fr-FR" b="1" dirty="0">
                <a:solidFill>
                  <a:schemeClr val="accent1"/>
                </a:solidFill>
                <a:latin typeface="Mulish-ExtraBold"/>
              </a:rPr>
            </a:br>
            <a:r>
              <a:rPr lang="fr-FR" b="1" dirty="0">
                <a:solidFill>
                  <a:schemeClr val="accent1"/>
                </a:solidFill>
                <a:latin typeface="Mulish-ExtraBold"/>
              </a:rPr>
              <a:t>données techniques </a:t>
            </a:r>
            <a:r>
              <a:rPr lang="fr-FR" b="1" dirty="0">
                <a:solidFill>
                  <a:schemeClr val="accent3"/>
                </a:solidFill>
                <a:latin typeface="Mulish-ExtraBold"/>
              </a:rPr>
              <a:t>2D &amp; 3D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C6C1C3E-AE9E-446E-7506-B445437C541E}"/>
              </a:ext>
            </a:extLst>
          </p:cNvPr>
          <p:cNvSpPr txBox="1"/>
          <p:nvPr/>
        </p:nvSpPr>
        <p:spPr>
          <a:xfrm>
            <a:off x="0" y="2333625"/>
            <a:ext cx="3594100" cy="2152049"/>
          </a:xfrm>
          <a:prstGeom prst="rect">
            <a:avLst/>
          </a:prstGeom>
        </p:spPr>
        <p:txBody>
          <a:bodyPr vert="horz" wrap="square" lIns="468000" tIns="14400" rIns="0" bIns="0" rtlCol="0">
            <a:spAutoFit/>
          </a:bodyPr>
          <a:lstStyle/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Sous-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traitance,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Travail</a:t>
            </a:r>
            <a:r>
              <a:rPr lang="fr-FR" sz="1300" spc="-6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collaboratif,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Conception</a:t>
            </a:r>
            <a:r>
              <a:rPr lang="fr-FR" sz="1300" spc="-7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 err="1">
                <a:solidFill>
                  <a:schemeClr val="accent1"/>
                </a:solidFill>
                <a:latin typeface="Mulish"/>
                <a:cs typeface="Mulish"/>
              </a:rPr>
              <a:t>multi-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formats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Environnement</a:t>
            </a:r>
            <a:r>
              <a:rPr lang="fr-FR" sz="1300" spc="4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 err="1">
                <a:solidFill>
                  <a:schemeClr val="accent1"/>
                </a:solidFill>
                <a:latin typeface="Mulish"/>
                <a:cs typeface="Mulish"/>
              </a:rPr>
              <a:t>supply-</a:t>
            </a:r>
            <a:r>
              <a:rPr lang="fr-FR" sz="1300" spc="-20" dirty="0" err="1">
                <a:solidFill>
                  <a:schemeClr val="accent1"/>
                </a:solidFill>
                <a:latin typeface="Mulish"/>
                <a:cs typeface="Mulish"/>
              </a:rPr>
              <a:t>chain</a:t>
            </a:r>
            <a: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spc="-2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hétérogène,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Archivage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long-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terme,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Contrôle</a:t>
            </a:r>
            <a:r>
              <a:rPr lang="fr-FR" sz="1300" spc="-4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qualité,</a:t>
            </a:r>
            <a:r>
              <a:rPr lang="fr-FR" sz="1300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mesure,</a:t>
            </a:r>
          </a:p>
          <a:p>
            <a:pPr>
              <a:lnSpc>
                <a:spcPts val="1140"/>
              </a:lnSpc>
              <a:spcBef>
                <a:spcPts val="100"/>
              </a:spcBef>
              <a:buSzPct val="150000"/>
            </a:pP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114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Méthodes,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dirty="0">
                <a:solidFill>
                  <a:schemeClr val="accent1"/>
                </a:solidFill>
                <a:latin typeface="Mulish"/>
                <a:cs typeface="Mulish"/>
              </a:rPr>
              <a:t>fabrication,</a:t>
            </a:r>
            <a: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spc="-25" dirty="0">
                <a:solidFill>
                  <a:schemeClr val="accent1"/>
                </a:solidFill>
                <a:latin typeface="Mulish"/>
                <a:cs typeface="Mulish"/>
              </a:rPr>
              <a:t>...</a:t>
            </a:r>
            <a:endParaRPr lang="fr-FR" sz="1300" spc="-1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37" name="object 30">
            <a:extLst>
              <a:ext uri="{FF2B5EF4-FFF2-40B4-BE49-F238E27FC236}">
                <a16:creationId xmlns:a16="http://schemas.microsoft.com/office/drawing/2014/main" id="{702E853D-1359-9A4E-B2DD-1F8782EAEE52}"/>
              </a:ext>
            </a:extLst>
          </p:cNvPr>
          <p:cNvSpPr txBox="1"/>
          <p:nvPr/>
        </p:nvSpPr>
        <p:spPr>
          <a:xfrm>
            <a:off x="7099300" y="456209"/>
            <a:ext cx="304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Optez</a:t>
            </a:r>
            <a:r>
              <a:rPr lang="fr-FR" b="1" spc="-20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dirty="0">
                <a:solidFill>
                  <a:srgbClr val="FFFFFF"/>
                </a:solidFill>
                <a:latin typeface="Mulish"/>
                <a:cs typeface="Mulish"/>
              </a:rPr>
              <a:t>pour</a:t>
            </a:r>
            <a:r>
              <a:rPr lang="fr-FR" b="1" spc="-15" dirty="0">
                <a:solidFill>
                  <a:srgbClr val="FFFFFF"/>
                </a:solidFill>
                <a:latin typeface="Mulish"/>
                <a:cs typeface="Mulish"/>
              </a:rPr>
              <a:t> </a:t>
            </a:r>
            <a:r>
              <a:rPr lang="fr-FR" b="1" spc="-10" dirty="0">
                <a:solidFill>
                  <a:srgbClr val="FFFFFF"/>
                </a:solidFill>
                <a:latin typeface="Mulish"/>
                <a:cs typeface="Mulish"/>
              </a:rPr>
              <a:t>l’</a:t>
            </a:r>
            <a:r>
              <a:rPr lang="fr-FR" b="1" spc="-10" dirty="0" err="1">
                <a:solidFill>
                  <a:srgbClr val="FFFFFF"/>
                </a:solidFill>
                <a:latin typeface="Mulish"/>
                <a:cs typeface="Mulish"/>
              </a:rPr>
              <a:t>efﬁcacité</a:t>
            </a:r>
            <a:endParaRPr lang="fr-FR" dirty="0">
              <a:latin typeface="Mulish"/>
              <a:cs typeface="Mulish"/>
            </a:endParaRPr>
          </a:p>
        </p:txBody>
      </p:sp>
      <p:sp>
        <p:nvSpPr>
          <p:cNvPr id="40" name="object 33">
            <a:extLst>
              <a:ext uri="{FF2B5EF4-FFF2-40B4-BE49-F238E27FC236}">
                <a16:creationId xmlns:a16="http://schemas.microsoft.com/office/drawing/2014/main" id="{8D4994B8-EE16-A617-38EA-51D4FAB637AC}"/>
              </a:ext>
            </a:extLst>
          </p:cNvPr>
          <p:cNvSpPr/>
          <p:nvPr/>
        </p:nvSpPr>
        <p:spPr>
          <a:xfrm>
            <a:off x="7528774" y="2120188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27620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124">
            <a:extLst>
              <a:ext uri="{FF2B5EF4-FFF2-40B4-BE49-F238E27FC236}">
                <a16:creationId xmlns:a16="http://schemas.microsoft.com/office/drawing/2014/main" id="{C5B37B17-8661-18A1-70D5-C2A7748D188A}"/>
              </a:ext>
            </a:extLst>
          </p:cNvPr>
          <p:cNvSpPr txBox="1"/>
          <p:nvPr/>
        </p:nvSpPr>
        <p:spPr>
          <a:xfrm>
            <a:off x="0" y="1704528"/>
            <a:ext cx="35941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Mulish-ExtraBold"/>
                <a:cs typeface="Mulish-ExtraBold"/>
              </a:rPr>
              <a:t>Favoriser</a:t>
            </a:r>
            <a:r>
              <a:rPr b="1" spc="-65" dirty="0">
                <a:solidFill>
                  <a:schemeClr val="accent1"/>
                </a:solidFill>
                <a:latin typeface="Mulish-ExtraBold"/>
                <a:cs typeface="Mulish-ExtraBold"/>
              </a:rPr>
              <a:t> </a:t>
            </a:r>
            <a:r>
              <a:rPr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l'interopérabilité</a:t>
            </a:r>
            <a:endParaRPr dirty="0">
              <a:solidFill>
                <a:schemeClr val="accent3"/>
              </a:solidFill>
              <a:latin typeface="Mulish-ExtraBold"/>
              <a:cs typeface="Mulish-ExtraBold"/>
            </a:endParaRPr>
          </a:p>
        </p:txBody>
      </p:sp>
      <p:sp>
        <p:nvSpPr>
          <p:cNvPr id="3" name="object 126">
            <a:extLst>
              <a:ext uri="{FF2B5EF4-FFF2-40B4-BE49-F238E27FC236}">
                <a16:creationId xmlns:a16="http://schemas.microsoft.com/office/drawing/2014/main" id="{F49CAA52-BF58-81F9-4C82-44BAA1052002}"/>
              </a:ext>
            </a:extLst>
          </p:cNvPr>
          <p:cNvSpPr txBox="1"/>
          <p:nvPr/>
        </p:nvSpPr>
        <p:spPr>
          <a:xfrm>
            <a:off x="-1" y="6067425"/>
            <a:ext cx="3594099" cy="112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8900"/>
              </a:lnSpc>
              <a:spcBef>
                <a:spcPts val="100"/>
              </a:spcBef>
            </a:pP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CAO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BOM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CALCUL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10" dirty="0">
                <a:solidFill>
                  <a:schemeClr val="accent1"/>
                </a:solidFill>
                <a:latin typeface="Mulish"/>
                <a:cs typeface="Mulish"/>
              </a:rPr>
              <a:t>FAO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PLM</a:t>
            </a:r>
            <a:b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M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É</a:t>
            </a:r>
            <a:r>
              <a:rPr sz="1300" b="1" dirty="0">
                <a:solidFill>
                  <a:schemeClr val="accent1"/>
                </a:solidFill>
                <a:latin typeface="Mulish"/>
                <a:cs typeface="Mulish"/>
              </a:rPr>
              <a:t>TROLOGIE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sz="1300" b="1" spc="-25" dirty="0">
                <a:solidFill>
                  <a:schemeClr val="accent1"/>
                </a:solidFill>
                <a:latin typeface="Mulish"/>
                <a:cs typeface="Mulish"/>
              </a:rPr>
              <a:t>BIM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147320" algn="ctr">
              <a:lnSpc>
                <a:spcPct val="100000"/>
              </a:lnSpc>
              <a:spcBef>
                <a:spcPts val="560"/>
              </a:spcBef>
            </a:pPr>
            <a:r>
              <a:rPr sz="1300" b="1" spc="-10" dirty="0">
                <a:solidFill>
                  <a:schemeClr val="accent1"/>
                </a:solidFill>
                <a:latin typeface="Mulish"/>
                <a:cs typeface="Mulish"/>
              </a:rPr>
              <a:t>CONSTRUCTION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Mulish"/>
                <a:cs typeface="Mulish"/>
              </a:rPr>
              <a:t>/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 …</a:t>
            </a:r>
            <a:endParaRPr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C7721A55-9918-34EA-2D49-08DCF98AD51E}"/>
              </a:ext>
            </a:extLst>
          </p:cNvPr>
          <p:cNvSpPr txBox="1"/>
          <p:nvPr/>
        </p:nvSpPr>
        <p:spPr>
          <a:xfrm>
            <a:off x="0" y="5153025"/>
            <a:ext cx="3594099" cy="51552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ts val="1960"/>
              </a:lnSpc>
              <a:spcBef>
                <a:spcPts val="20"/>
              </a:spcBef>
            </a:pPr>
            <a:r>
              <a:rPr b="1" dirty="0">
                <a:solidFill>
                  <a:schemeClr val="accent1"/>
                </a:solidFill>
                <a:latin typeface="Mulish-ExtraBold"/>
                <a:cs typeface="Mulish-ExtraBold"/>
              </a:rPr>
              <a:t>Des </a:t>
            </a:r>
            <a:r>
              <a:rPr b="1" spc="-10" dirty="0">
                <a:solidFill>
                  <a:schemeClr val="accent3"/>
                </a:solidFill>
                <a:latin typeface="Mulish-ExtraBold"/>
                <a:cs typeface="Mulish-ExtraBold"/>
              </a:rPr>
              <a:t>champs</a:t>
            </a:r>
            <a:br>
              <a:rPr lang="fr-FR" b="1" spc="-10" dirty="0">
                <a:solidFill>
                  <a:schemeClr val="accent3"/>
                </a:solidFill>
                <a:latin typeface="Mulish-ExtraBold"/>
                <a:cs typeface="Mulish-ExtraBold"/>
              </a:rPr>
            </a:br>
            <a:r>
              <a:rPr b="1" dirty="0" err="1">
                <a:solidFill>
                  <a:schemeClr val="accent3"/>
                </a:solidFill>
                <a:latin typeface="Mulish-ExtraBold"/>
                <a:cs typeface="Mulish-ExtraBold"/>
              </a:rPr>
              <a:t>d’application</a:t>
            </a:r>
            <a:r>
              <a:rPr b="1" spc="-5" dirty="0">
                <a:solidFill>
                  <a:schemeClr val="accent3"/>
                </a:solidFill>
                <a:latin typeface="Mulish-ExtraBold"/>
                <a:cs typeface="Mulish-ExtraBold"/>
              </a:rPr>
              <a:t> </a:t>
            </a:r>
            <a:r>
              <a:rPr b="1" spc="-10" dirty="0">
                <a:solidFill>
                  <a:schemeClr val="accent1"/>
                </a:solidFill>
                <a:latin typeface="Mulish-ExtraBold"/>
                <a:cs typeface="Mulish-ExtraBold"/>
              </a:rPr>
              <a:t>étendus</a:t>
            </a:r>
            <a:endParaRPr dirty="0">
              <a:solidFill>
                <a:schemeClr val="accent1"/>
              </a:solidFill>
              <a:latin typeface="Mulish-ExtraBold"/>
              <a:cs typeface="Mulish-ExtraBold"/>
            </a:endParaRPr>
          </a:p>
        </p:txBody>
      </p:sp>
      <p:sp>
        <p:nvSpPr>
          <p:cNvPr id="38" name="object 120">
            <a:extLst>
              <a:ext uri="{FF2B5EF4-FFF2-40B4-BE49-F238E27FC236}">
                <a16:creationId xmlns:a16="http://schemas.microsoft.com/office/drawing/2014/main" id="{A5EDCE6F-9FEB-CFAE-AB1D-82E2D7B221EC}"/>
              </a:ext>
            </a:extLst>
          </p:cNvPr>
          <p:cNvSpPr/>
          <p:nvPr/>
        </p:nvSpPr>
        <p:spPr>
          <a:xfrm>
            <a:off x="4085590" y="2482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20">
            <a:extLst>
              <a:ext uri="{FF2B5EF4-FFF2-40B4-BE49-F238E27FC236}">
                <a16:creationId xmlns:a16="http://schemas.microsoft.com/office/drawing/2014/main" id="{D8FE6F98-8FA6-7EE4-3786-5D87DA1BFE5D}"/>
              </a:ext>
            </a:extLst>
          </p:cNvPr>
          <p:cNvSpPr/>
          <p:nvPr/>
        </p:nvSpPr>
        <p:spPr>
          <a:xfrm>
            <a:off x="4085590" y="3244326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9525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92">
            <a:extLst>
              <a:ext uri="{FF2B5EF4-FFF2-40B4-BE49-F238E27FC236}">
                <a16:creationId xmlns:a16="http://schemas.microsoft.com/office/drawing/2014/main" id="{1906CE50-0FF5-1289-7192-E07CCA9679B3}"/>
              </a:ext>
            </a:extLst>
          </p:cNvPr>
          <p:cNvSpPr txBox="1"/>
          <p:nvPr/>
        </p:nvSpPr>
        <p:spPr>
          <a:xfrm>
            <a:off x="3594100" y="5146829"/>
            <a:ext cx="3505203" cy="4719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ts val="1820"/>
              </a:lnSpc>
              <a:spcBef>
                <a:spcPts val="80"/>
              </a:spcBef>
            </a:pPr>
            <a:r>
              <a:rPr sz="1600" b="1" spc="-40" dirty="0">
                <a:solidFill>
                  <a:srgbClr val="FFFFFF"/>
                </a:solidFill>
                <a:latin typeface="Mulish-ExtraBold"/>
                <a:cs typeface="Mulish-ExtraBold"/>
              </a:rPr>
              <a:t>DATAKIT,</a:t>
            </a:r>
            <a:r>
              <a:rPr sz="1600" b="1" spc="-35" dirty="0">
                <a:solidFill>
                  <a:srgbClr val="FFFFFF"/>
                </a:solidFill>
                <a:latin typeface="Mulish-ExtraBold"/>
                <a:cs typeface="Mulish-ExtraBold"/>
              </a:rPr>
              <a:t> </a:t>
            </a:r>
            <a:r>
              <a:rPr sz="1600" b="1" spc="-10" dirty="0" err="1">
                <a:solidFill>
                  <a:srgbClr val="FFFFFF"/>
                </a:solidFill>
                <a:latin typeface="Mulish-ExtraBold"/>
                <a:cs typeface="Mulish-ExtraBold"/>
              </a:rPr>
              <a:t>partenaire</a:t>
            </a:r>
            <a:br>
              <a:rPr lang="fr-FR"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</a:br>
            <a:r>
              <a:rPr sz="1600" b="1" dirty="0" err="1">
                <a:solidFill>
                  <a:srgbClr val="FFFFFF"/>
                </a:solidFill>
                <a:latin typeface="Mulish-ExtraBold"/>
                <a:cs typeface="Mulish-ExtraBold"/>
              </a:rPr>
              <a:t>technologique</a:t>
            </a:r>
            <a:r>
              <a:rPr sz="1600" b="1" spc="-10" dirty="0">
                <a:solidFill>
                  <a:srgbClr val="FFFFFF"/>
                </a:solidFill>
                <a:latin typeface="Mulish-ExtraBold"/>
                <a:cs typeface="Mulish-ExtraBold"/>
              </a:rPr>
              <a:t> international</a:t>
            </a:r>
            <a:endParaRPr sz="1600" dirty="0">
              <a:latin typeface="Mulish-ExtraBold"/>
              <a:cs typeface="Mulish-ExtraBold"/>
            </a:endParaRPr>
          </a:p>
        </p:txBody>
      </p:sp>
      <p:sp>
        <p:nvSpPr>
          <p:cNvPr id="65" name="object 9">
            <a:extLst>
              <a:ext uri="{FF2B5EF4-FFF2-40B4-BE49-F238E27FC236}">
                <a16:creationId xmlns:a16="http://schemas.microsoft.com/office/drawing/2014/main" id="{79BD6151-FFAB-532F-94A8-1C7601E22EFA}"/>
              </a:ext>
            </a:extLst>
          </p:cNvPr>
          <p:cNvSpPr txBox="1"/>
          <p:nvPr/>
        </p:nvSpPr>
        <p:spPr>
          <a:xfrm>
            <a:off x="7099300" y="1038225"/>
            <a:ext cx="3594100" cy="3641174"/>
          </a:xfrm>
          <a:prstGeom prst="rect">
            <a:avLst/>
          </a:prstGeom>
        </p:spPr>
        <p:txBody>
          <a:bodyPr vert="horz" wrap="square" lIns="540000" tIns="14400" rIns="0" bIns="0" rtlCol="0">
            <a:spAutoFit/>
          </a:bodyPr>
          <a:lstStyle/>
          <a:p>
            <a:pPr marL="317500" indent="-317500">
              <a:lnSpc>
                <a:spcPts val="250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Conversions</a:t>
            </a:r>
            <a:r>
              <a:rPr lang="fr-FR" sz="130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 err="1">
                <a:solidFill>
                  <a:schemeClr val="accent1"/>
                </a:solidFill>
                <a:latin typeface="Mulish"/>
                <a:cs typeface="Mulish"/>
              </a:rPr>
              <a:t>ﬁdèles</a:t>
            </a:r>
            <a:r>
              <a:rPr lang="fr-FR" sz="1300" b="1" spc="-3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 err="1">
                <a:solidFill>
                  <a:schemeClr val="accent1"/>
                </a:solidFill>
                <a:latin typeface="Mulish"/>
                <a:cs typeface="Mulish"/>
              </a:rPr>
              <a:t>ﬁables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,</a:t>
            </a:r>
          </a:p>
          <a:p>
            <a:pPr>
              <a:lnSpc>
                <a:spcPts val="2500"/>
              </a:lnSpc>
              <a:spcBef>
                <a:spcPts val="10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Options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paramétrables </a:t>
            </a:r>
            <a:b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suivant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vos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besoins,</a:t>
            </a:r>
          </a:p>
          <a:p>
            <a:pPr marL="317500" indent="-317500">
              <a:lnSpc>
                <a:spcPts val="250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Facile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d’installation</a:t>
            </a:r>
            <a:b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et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25" dirty="0">
                <a:solidFill>
                  <a:schemeClr val="accent1"/>
                </a:solidFill>
                <a:latin typeface="Mulish"/>
                <a:cs typeface="Mulish"/>
              </a:rPr>
              <a:t>ne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nécessite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pas</a:t>
            </a:r>
            <a:b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de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logiciel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35" dirty="0">
                <a:solidFill>
                  <a:schemeClr val="accent1"/>
                </a:solidFill>
                <a:latin typeface="Mulish"/>
                <a:cs typeface="Mulish"/>
              </a:rPr>
              <a:t>CAO,</a:t>
            </a:r>
          </a:p>
          <a:p>
            <a:pPr>
              <a:lnSpc>
                <a:spcPts val="2500"/>
              </a:lnSpc>
              <a:spcBef>
                <a:spcPts val="100"/>
              </a:spcBef>
              <a:buSzPct val="150000"/>
            </a:pPr>
            <a:endParaRPr lang="fr-FR" sz="1300" b="1" spc="-35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lnSpc>
                <a:spcPts val="2500"/>
              </a:lnSpc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Utilisation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intuitive,</a:t>
            </a:r>
          </a:p>
          <a:p>
            <a:pPr>
              <a:lnSpc>
                <a:spcPts val="2500"/>
              </a:lnSpc>
              <a:spcBef>
                <a:spcPts val="100"/>
              </a:spcBef>
              <a:buSzPct val="150000"/>
            </a:pPr>
            <a:endParaRPr lang="fr-FR" sz="1300" b="1" spc="-10" dirty="0">
              <a:solidFill>
                <a:schemeClr val="accent1"/>
              </a:solidFill>
              <a:latin typeface="Mulish"/>
              <a:cs typeface="Mulish"/>
            </a:endParaRPr>
          </a:p>
          <a:p>
            <a:pPr marL="317500" indent="-317500">
              <a:spcBef>
                <a:spcPts val="100"/>
              </a:spcBef>
              <a:buSzPct val="150000"/>
              <a:buBlip>
                <a:blip r:embed="rId3"/>
              </a:buBlip>
            </a:pP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Mises à jour 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trimestrielles</a:t>
            </a:r>
            <a:br>
              <a:rPr lang="fr-FR" sz="1300" spc="-10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=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parfaite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compatibilité</a:t>
            </a:r>
            <a: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br>
              <a:rPr lang="fr-FR" sz="1300" b="1" spc="-5" dirty="0">
                <a:solidFill>
                  <a:schemeClr val="accent1"/>
                </a:solidFill>
                <a:latin typeface="Mulish"/>
                <a:cs typeface="Mulish"/>
              </a:rPr>
            </a:b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avec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les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nouvelles</a:t>
            </a:r>
            <a:r>
              <a:rPr lang="fr-FR" sz="1300" b="1" spc="-15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dirty="0">
                <a:solidFill>
                  <a:schemeClr val="accent1"/>
                </a:solidFill>
                <a:latin typeface="Mulish"/>
                <a:cs typeface="Mulish"/>
              </a:rPr>
              <a:t>versions</a:t>
            </a:r>
            <a:r>
              <a:rPr lang="fr-FR" sz="1300" b="1" spc="-10" dirty="0">
                <a:solidFill>
                  <a:schemeClr val="accent1"/>
                </a:solidFill>
                <a:latin typeface="Mulish"/>
                <a:cs typeface="Mulish"/>
              </a:rPr>
              <a:t> </a:t>
            </a:r>
            <a:r>
              <a:rPr lang="fr-FR" sz="1300" b="1" spc="-20" dirty="0">
                <a:solidFill>
                  <a:schemeClr val="accent1"/>
                </a:solidFill>
                <a:latin typeface="Mulish"/>
                <a:cs typeface="Mulish"/>
              </a:rPr>
              <a:t>CAO.</a:t>
            </a:r>
            <a:endParaRPr lang="fr-FR" sz="1300" dirty="0">
              <a:solidFill>
                <a:schemeClr val="accent1"/>
              </a:solidFill>
              <a:latin typeface="Mulish"/>
              <a:cs typeface="Mulish"/>
            </a:endParaRP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A0FC2F4D-B0DD-4198-D99E-C4EBF0C9448A}"/>
              </a:ext>
            </a:extLst>
          </p:cNvPr>
          <p:cNvGrpSpPr/>
          <p:nvPr/>
        </p:nvGrpSpPr>
        <p:grpSpPr>
          <a:xfrm>
            <a:off x="4119775" y="5849677"/>
            <a:ext cx="2979526" cy="283924"/>
            <a:chOff x="4119775" y="5849677"/>
            <a:chExt cx="2979526" cy="283924"/>
          </a:xfrm>
        </p:grpSpPr>
        <p:sp>
          <p:nvSpPr>
            <p:cNvPr id="60" name="object 133">
              <a:extLst>
                <a:ext uri="{FF2B5EF4-FFF2-40B4-BE49-F238E27FC236}">
                  <a16:creationId xmlns:a16="http://schemas.microsoft.com/office/drawing/2014/main" id="{8BB7ABE3-C980-FD28-13A9-CED8F7E3E0C8}"/>
                </a:ext>
              </a:extLst>
            </p:cNvPr>
            <p:cNvSpPr txBox="1"/>
            <p:nvPr/>
          </p:nvSpPr>
          <p:spPr>
            <a:xfrm>
              <a:off x="4411949" y="5849677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410845">
                <a:lnSpc>
                  <a:spcPts val="1000"/>
                </a:lnSpc>
                <a:spcBef>
                  <a:spcPts val="200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30</a:t>
              </a:r>
              <a:r>
                <a:rPr lang="fr-FR" sz="1000" b="1" spc="-2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ans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d’expérience</a:t>
              </a:r>
              <a:r>
                <a:rPr lang="fr-FR" sz="1000" b="1" spc="-1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d’expertise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 échanges de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données.</a:t>
              </a:r>
              <a:endParaRPr lang="fr-FR" sz="1000" dirty="0">
                <a:latin typeface="Mulish"/>
                <a:cs typeface="Mulish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8838FC3-0277-9061-676B-D3F08B6DEBC2}"/>
                </a:ext>
              </a:extLst>
            </p:cNvPr>
            <p:cNvGrpSpPr/>
            <p:nvPr/>
          </p:nvGrpSpPr>
          <p:grpSpPr>
            <a:xfrm>
              <a:off x="4119775" y="5914204"/>
              <a:ext cx="149142" cy="154870"/>
              <a:chOff x="4347417" y="4859468"/>
              <a:chExt cx="149142" cy="1548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5BD1E3-1120-886D-2CEF-494C1AD4799C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EC5B0A-03FC-057B-AF7C-B9C52A9ECE7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29A1B01-0801-5896-9806-C40657646C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707C4AE4-921D-C4C1-405A-F0F82D9835B8}"/>
              </a:ext>
            </a:extLst>
          </p:cNvPr>
          <p:cNvGrpSpPr/>
          <p:nvPr/>
        </p:nvGrpSpPr>
        <p:grpSpPr>
          <a:xfrm>
            <a:off x="4119775" y="6941164"/>
            <a:ext cx="2979526" cy="412164"/>
            <a:chOff x="4119775" y="6985433"/>
            <a:chExt cx="2979526" cy="412164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66C182F-9C7D-D761-347B-4553F1BC1E65}"/>
                </a:ext>
              </a:extLst>
            </p:cNvPr>
            <p:cNvGrpSpPr/>
            <p:nvPr/>
          </p:nvGrpSpPr>
          <p:grpSpPr>
            <a:xfrm>
              <a:off x="4119775" y="7114080"/>
              <a:ext cx="149142" cy="154870"/>
              <a:chOff x="4347417" y="4859468"/>
              <a:chExt cx="149142" cy="15487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C5C00-7700-DAB2-C5F6-4ED7522A4953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A6D1C3-B33E-074F-530B-4A915349B2B5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81BCB441-0FF5-5068-84C9-C6E336B3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0" name="object 133">
              <a:extLst>
                <a:ext uri="{FF2B5EF4-FFF2-40B4-BE49-F238E27FC236}">
                  <a16:creationId xmlns:a16="http://schemas.microsoft.com/office/drawing/2014/main" id="{A8C1F2CC-7993-D964-0137-F25E2D1BF065}"/>
                </a:ext>
              </a:extLst>
            </p:cNvPr>
            <p:cNvSpPr txBox="1"/>
            <p:nvPr/>
          </p:nvSpPr>
          <p:spPr>
            <a:xfrm>
              <a:off x="4411949" y="6985433"/>
              <a:ext cx="2687352" cy="41216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080">
                <a:lnSpc>
                  <a:spcPts val="1000"/>
                </a:lnSpc>
                <a:spcBef>
                  <a:spcPts val="670"/>
                </a:spcBef>
              </a:pP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Technologie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intégrée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par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nombreux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 err="1">
                  <a:solidFill>
                    <a:srgbClr val="FFFFFF"/>
                  </a:solidFill>
                  <a:latin typeface="Mulish"/>
                  <a:cs typeface="Mulish"/>
                </a:rPr>
                <a:t>éditeurs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logiciels et</a:t>
              </a:r>
              <a:r>
                <a:rPr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des </a:t>
              </a:r>
              <a:r>
                <a:rPr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professionnels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sz="1000" b="1" dirty="0">
                  <a:solidFill>
                    <a:srgbClr val="FFFFFF"/>
                  </a:solidFill>
                  <a:latin typeface="Mulish"/>
                  <a:cs typeface="Mulish"/>
                </a:rPr>
                <a:t>de </a:t>
              </a:r>
              <a:r>
                <a:rPr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l’industrie.</a:t>
              </a:r>
              <a:endParaRPr sz="1000" dirty="0">
                <a:latin typeface="Mulish"/>
                <a:cs typeface="Mulish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DD1D7EFC-537E-EFA1-5FEC-59BAE6A13E21}"/>
              </a:ext>
            </a:extLst>
          </p:cNvPr>
          <p:cNvGrpSpPr/>
          <p:nvPr/>
        </p:nvGrpSpPr>
        <p:grpSpPr>
          <a:xfrm>
            <a:off x="4119775" y="6213506"/>
            <a:ext cx="2979526" cy="283924"/>
            <a:chOff x="4119775" y="6204878"/>
            <a:chExt cx="2979526" cy="28392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0D512C7-A7C7-085E-C326-E5CAA9FDDC4C}"/>
                </a:ext>
              </a:extLst>
            </p:cNvPr>
            <p:cNvGrpSpPr/>
            <p:nvPr/>
          </p:nvGrpSpPr>
          <p:grpSpPr>
            <a:xfrm>
              <a:off x="4119775" y="6269405"/>
              <a:ext cx="149142" cy="154870"/>
              <a:chOff x="4347417" y="4859468"/>
              <a:chExt cx="149142" cy="15487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B4F99F9-46CA-9378-77E5-662B4A23C149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D93775E-2920-2599-17A8-934F45D6305D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7056901-95BB-031D-0145-9A215015F5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object 133">
              <a:extLst>
                <a:ext uri="{FF2B5EF4-FFF2-40B4-BE49-F238E27FC236}">
                  <a16:creationId xmlns:a16="http://schemas.microsoft.com/office/drawing/2014/main" id="{1B867F65-FFDF-2E11-4ECA-DBF3339F977C}"/>
                </a:ext>
              </a:extLst>
            </p:cNvPr>
            <p:cNvSpPr txBox="1"/>
            <p:nvPr/>
          </p:nvSpPr>
          <p:spPr>
            <a:xfrm>
              <a:off x="4411949" y="6204878"/>
              <a:ext cx="2687352" cy="283924"/>
            </a:xfrm>
            <a:prstGeom prst="rect">
              <a:avLst/>
            </a:prstGeom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8572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Compétences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R&amp;D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et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support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technique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hautement</a:t>
              </a:r>
              <a:r>
                <a:rPr lang="fr-FR" sz="1000" b="1" spc="-5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spc="-10" dirty="0" err="1">
                  <a:solidFill>
                    <a:srgbClr val="FFFFFF"/>
                  </a:solidFill>
                  <a:latin typeface="Mulish"/>
                  <a:cs typeface="Mulish"/>
                </a:rPr>
                <a:t>qualiﬁées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607AE246-19C3-7A84-C9D5-7B4CCC5FF6A5}"/>
              </a:ext>
            </a:extLst>
          </p:cNvPr>
          <p:cNvGrpSpPr/>
          <p:nvPr/>
        </p:nvGrpSpPr>
        <p:grpSpPr>
          <a:xfrm>
            <a:off x="4119775" y="6577335"/>
            <a:ext cx="2979526" cy="283924"/>
            <a:chOff x="4119775" y="6494243"/>
            <a:chExt cx="2979526" cy="28392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B6EAC64-4A86-3DDD-C820-0315FD843286}"/>
                </a:ext>
              </a:extLst>
            </p:cNvPr>
            <p:cNvGrpSpPr/>
            <p:nvPr/>
          </p:nvGrpSpPr>
          <p:grpSpPr>
            <a:xfrm>
              <a:off x="4119775" y="6558770"/>
              <a:ext cx="149142" cy="154870"/>
              <a:chOff x="4347417" y="4859468"/>
              <a:chExt cx="149142" cy="15487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4C6A220-EAC0-A51D-360F-1A699E307E18}"/>
                  </a:ext>
                </a:extLst>
              </p:cNvPr>
              <p:cNvSpPr/>
              <p:nvPr/>
            </p:nvSpPr>
            <p:spPr>
              <a:xfrm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8BBF8A-EE65-8944-A79A-95C68F086C61}"/>
                  </a:ext>
                </a:extLst>
              </p:cNvPr>
              <p:cNvSpPr/>
              <p:nvPr/>
            </p:nvSpPr>
            <p:spPr>
              <a:xfrm rot="5400000">
                <a:off x="4401417" y="4870338"/>
                <a:ext cx="36000" cy="14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B59031D-95D4-7820-4903-A6B91C15B6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49759" y="4859468"/>
                <a:ext cx="46800" cy="46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object 133">
              <a:extLst>
                <a:ext uri="{FF2B5EF4-FFF2-40B4-BE49-F238E27FC236}">
                  <a16:creationId xmlns:a16="http://schemas.microsoft.com/office/drawing/2014/main" id="{3B346CF8-4B35-BEA5-BF67-2ACA2C1C4449}"/>
                </a:ext>
              </a:extLst>
            </p:cNvPr>
            <p:cNvSpPr txBox="1"/>
            <p:nvPr/>
          </p:nvSpPr>
          <p:spPr>
            <a:xfrm>
              <a:off x="4411949" y="6494243"/>
              <a:ext cx="2687352" cy="28392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25400" rIns="0" bIns="0" rtlCol="0">
              <a:spAutoFit/>
            </a:bodyPr>
            <a:lstStyle/>
            <a:p>
              <a:pPr marL="12700" marR="523875">
                <a:lnSpc>
                  <a:spcPts val="1000"/>
                </a:lnSpc>
                <a:spcBef>
                  <a:spcPts val="795"/>
                </a:spcBef>
              </a:pP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Entreprise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française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résolument </a:t>
              </a:r>
              <a:b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</a:b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tournée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</a:t>
              </a:r>
              <a:r>
                <a:rPr lang="fr-FR" sz="1000" b="1" dirty="0">
                  <a:solidFill>
                    <a:srgbClr val="FFFFFF"/>
                  </a:solidFill>
                  <a:latin typeface="Mulish"/>
                  <a:cs typeface="Mulish"/>
                </a:rPr>
                <a:t>vers</a:t>
              </a:r>
              <a:r>
                <a:rPr lang="fr-FR" sz="1000" b="1" spc="-10" dirty="0">
                  <a:solidFill>
                    <a:srgbClr val="FFFFFF"/>
                  </a:solidFill>
                  <a:latin typeface="Mulish"/>
                  <a:cs typeface="Mulish"/>
                </a:rPr>
                <a:t> l’international.</a:t>
              </a:r>
              <a:endParaRPr lang="fr-FR" sz="1000" dirty="0">
                <a:latin typeface="Mulish"/>
                <a:cs typeface="Mulish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18513B4-E208-E655-2D41-AA0D297CB99E}"/>
              </a:ext>
            </a:extLst>
          </p:cNvPr>
          <p:cNvGrpSpPr/>
          <p:nvPr/>
        </p:nvGrpSpPr>
        <p:grpSpPr>
          <a:xfrm>
            <a:off x="5061098" y="5684190"/>
            <a:ext cx="571206" cy="69723"/>
            <a:chOff x="5977421" y="5684190"/>
            <a:chExt cx="571206" cy="6972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0AAA455-E192-4820-D26E-258724C98664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DA6C4D6-D43E-5F8B-AB1B-182D0145B4B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E286D94-5507-E400-2D0F-321E119F7700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107E1E46-7A77-A319-E2B5-86A4B60C70C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EA11195-A653-F5E0-B0C2-7361E80C67BE}"/>
              </a:ext>
            </a:extLst>
          </p:cNvPr>
          <p:cNvGrpSpPr/>
          <p:nvPr/>
        </p:nvGrpSpPr>
        <p:grpSpPr>
          <a:xfrm>
            <a:off x="1491049" y="5839786"/>
            <a:ext cx="612000" cy="69723"/>
            <a:chOff x="5977421" y="5684190"/>
            <a:chExt cx="571206" cy="6972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363C01-8FEF-5A2A-2BAA-0B5C27ACFB8D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DA1122-0A9B-A980-EE37-25713F8C5748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DFBDCD-81B6-3167-C44B-917AC3586D35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776D5A4-DAD7-409B-2291-7BFAE063B2B1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E8EA03-609B-AF73-0894-B32EBF8C009C}"/>
              </a:ext>
            </a:extLst>
          </p:cNvPr>
          <p:cNvGrpSpPr/>
          <p:nvPr/>
        </p:nvGrpSpPr>
        <p:grpSpPr>
          <a:xfrm>
            <a:off x="1491050" y="2105025"/>
            <a:ext cx="612000" cy="69723"/>
            <a:chOff x="5977421" y="5684190"/>
            <a:chExt cx="571206" cy="6972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A13CE49-5F76-D2E9-AF3F-08228E1B7E3F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EDDE1-C172-3E36-B318-62339F24661A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D7917E-B100-B75F-14ED-7AD972254E28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C09B5F51-42D9-5CC2-F095-D08F79F298A9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7CA9121C-F23D-BC92-B347-E21C29BE6778}"/>
              </a:ext>
            </a:extLst>
          </p:cNvPr>
          <p:cNvGrpSpPr>
            <a:grpSpLocks noChangeAspect="1"/>
          </p:cNvGrpSpPr>
          <p:nvPr/>
        </p:nvGrpSpPr>
        <p:grpSpPr>
          <a:xfrm>
            <a:off x="5040700" y="1115923"/>
            <a:ext cx="612000" cy="74702"/>
            <a:chOff x="5977421" y="5684190"/>
            <a:chExt cx="571206" cy="6972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682CF2-D20E-BCD7-F761-B82F44A28632}"/>
                </a:ext>
              </a:extLst>
            </p:cNvPr>
            <p:cNvSpPr/>
            <p:nvPr/>
          </p:nvSpPr>
          <p:spPr>
            <a:xfrm>
              <a:off x="5977421" y="5686466"/>
              <a:ext cx="468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B66686-D6CD-639A-7F52-C3417350B7F1}"/>
                </a:ext>
              </a:extLst>
            </p:cNvPr>
            <p:cNvSpPr/>
            <p:nvPr/>
          </p:nvSpPr>
          <p:spPr>
            <a:xfrm>
              <a:off x="6481617" y="5684190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36C72B-F973-722B-0CAE-284B501653B2}"/>
                </a:ext>
              </a:extLst>
            </p:cNvPr>
            <p:cNvSpPr/>
            <p:nvPr/>
          </p:nvSpPr>
          <p:spPr>
            <a:xfrm>
              <a:off x="6445421" y="5717913"/>
              <a:ext cx="36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D917FFA4-D80F-C5DF-F726-2A545B7EFE5D}"/>
                </a:ext>
              </a:extLst>
            </p:cNvPr>
            <p:cNvSpPr/>
            <p:nvPr/>
          </p:nvSpPr>
          <p:spPr>
            <a:xfrm>
              <a:off x="6512627" y="5717127"/>
              <a:ext cx="36000" cy="3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4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IT">
      <a:dk1>
        <a:srgbClr val="000000"/>
      </a:dk1>
      <a:lt1>
        <a:srgbClr val="FFFFFF"/>
      </a:lt1>
      <a:dk2>
        <a:srgbClr val="626469"/>
      </a:dk2>
      <a:lt2>
        <a:srgbClr val="F3F3F3"/>
      </a:lt2>
      <a:accent1>
        <a:srgbClr val="0B2C40"/>
      </a:accent1>
      <a:accent2>
        <a:srgbClr val="0BB3DF"/>
      </a:accent2>
      <a:accent3>
        <a:srgbClr val="E9511D"/>
      </a:accent3>
      <a:accent4>
        <a:srgbClr val="F79545"/>
      </a:accent4>
      <a:accent5>
        <a:srgbClr val="F0EEEA"/>
      </a:accent5>
      <a:accent6>
        <a:srgbClr val="B4B4B3"/>
      </a:accent6>
      <a:hlink>
        <a:srgbClr val="0BB3DF"/>
      </a:hlink>
      <a:folHlink>
        <a:srgbClr val="0B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673</Words>
  <Application>Microsoft Macintosh PowerPoint</Application>
  <PresentationFormat>Personnalisé</PresentationFormat>
  <Paragraphs>90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Mulish</vt:lpstr>
      <vt:lpstr>Mulish SemiBold</vt:lpstr>
      <vt:lpstr>Mulish-ExtraBold</vt:lpstr>
      <vt:lpstr>Mulish-SemiBold</vt:lpstr>
      <vt:lpstr>Myriad Pro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DTK_brochure_crosscadware copie</dc:title>
  <cp:lastModifiedBy>Contact ABfenetres</cp:lastModifiedBy>
  <cp:revision>76</cp:revision>
  <dcterms:created xsi:type="dcterms:W3CDTF">2023-07-25T14:01:21Z</dcterms:created>
  <dcterms:modified xsi:type="dcterms:W3CDTF">2023-10-24T14:40:40Z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17.00</vt:lpwstr>
  </property>
</Properties>
</file>