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2" r:id="rId4"/>
    <p:sldId id="261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405"/>
  </p:normalViewPr>
  <p:slideViewPr>
    <p:cSldViewPr>
      <p:cViewPr varScale="1">
        <p:scale>
          <a:sx n="75" d="100"/>
          <a:sy n="75" d="100"/>
        </p:scale>
        <p:origin x="1776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datakit.com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700" y="0"/>
            <a:ext cx="7124700" cy="32385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674726"/>
            <a:ext cx="3602258" cy="900000"/>
          </a:xfrm>
          <a:prstGeom prst="triangle">
            <a:avLst>
              <a:gd name="adj" fmla="val 508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178277"/>
            <a:ext cx="1995964" cy="483870"/>
          </a:xfrm>
          <a:prstGeom prst="rect">
            <a:avLst/>
          </a:prstGeom>
        </p:spPr>
      </p:pic>
      <p:sp>
        <p:nvSpPr>
          <p:cNvPr id="4" name="object 179">
            <a:extLst>
              <a:ext uri="{FF2B5EF4-FFF2-40B4-BE49-F238E27FC236}">
                <a16:creationId xmlns:a16="http://schemas.microsoft.com/office/drawing/2014/main" id="{DB214554-D8C6-F195-EB21-C0DCD858CCBB}"/>
              </a:ext>
            </a:extLst>
          </p:cNvPr>
          <p:cNvSpPr txBox="1"/>
          <p:nvPr userDrawn="1"/>
        </p:nvSpPr>
        <p:spPr>
          <a:xfrm>
            <a:off x="3594100" y="2980397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C8C4178-E0A9-1CD4-8038-AFEF8CFB137B}"/>
              </a:ext>
            </a:extLst>
          </p:cNvPr>
          <p:cNvSpPr txBox="1"/>
          <p:nvPr userDrawn="1"/>
        </p:nvSpPr>
        <p:spPr>
          <a:xfrm>
            <a:off x="3594100" y="3775360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058D63D9-2800-74A2-AD2A-1C4539CF2EF0}"/>
              </a:ext>
            </a:extLst>
          </p:cNvPr>
          <p:cNvSpPr txBox="1"/>
          <p:nvPr userDrawn="1"/>
        </p:nvSpPr>
        <p:spPr>
          <a:xfrm>
            <a:off x="3594100" y="4194460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176A20-53E7-F68C-5E5F-9EC144F3BDFD}"/>
              </a:ext>
            </a:extLst>
          </p:cNvPr>
          <p:cNvSpPr txBox="1"/>
          <p:nvPr userDrawn="1"/>
        </p:nvSpPr>
        <p:spPr>
          <a:xfrm rot="1876295">
            <a:off x="4133008" y="8752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78743D-7690-3578-300C-5B260C8D90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700" y="0"/>
            <a:ext cx="7124700" cy="32385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1800225"/>
            <a:ext cx="1995964" cy="48387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sp>
        <p:nvSpPr>
          <p:cNvPr id="4" name="object 148">
            <a:extLst>
              <a:ext uri="{FF2B5EF4-FFF2-40B4-BE49-F238E27FC236}">
                <a16:creationId xmlns:a16="http://schemas.microsoft.com/office/drawing/2014/main" id="{78519C16-29A1-B005-0D35-E5C857911D8C}"/>
              </a:ext>
            </a:extLst>
          </p:cNvPr>
          <p:cNvSpPr txBox="1"/>
          <p:nvPr userDrawn="1"/>
        </p:nvSpPr>
        <p:spPr>
          <a:xfrm>
            <a:off x="3594100" y="4026036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Votre</a:t>
            </a:r>
            <a:r>
              <a:rPr sz="120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dirty="0">
                <a:solidFill>
                  <a:schemeClr val="accent1"/>
                </a:solidFill>
                <a:latin typeface="Mulish"/>
                <a:cs typeface="Mulish"/>
              </a:rPr>
              <a:t>distributeur</a:t>
            </a:r>
            <a:r>
              <a:rPr sz="1200" b="1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5" name="object 122">
            <a:extLst>
              <a:ext uri="{FF2B5EF4-FFF2-40B4-BE49-F238E27FC236}">
                <a16:creationId xmlns:a16="http://schemas.microsoft.com/office/drawing/2014/main" id="{D0F66DF5-22C6-133F-9ACE-5AC81BC4C024}"/>
              </a:ext>
            </a:extLst>
          </p:cNvPr>
          <p:cNvSpPr/>
          <p:nvPr userDrawn="1"/>
        </p:nvSpPr>
        <p:spPr>
          <a:xfrm>
            <a:off x="4130357" y="4320623"/>
            <a:ext cx="2432685" cy="665027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79">
            <a:extLst>
              <a:ext uri="{FF2B5EF4-FFF2-40B4-BE49-F238E27FC236}">
                <a16:creationId xmlns:a16="http://schemas.microsoft.com/office/drawing/2014/main" id="{2BA7FAFA-5ED0-7C41-EA22-DA094B55067A}"/>
              </a:ext>
            </a:extLst>
          </p:cNvPr>
          <p:cNvSpPr txBox="1"/>
          <p:nvPr userDrawn="1"/>
        </p:nvSpPr>
        <p:spPr>
          <a:xfrm>
            <a:off x="3594100" y="2425836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779DB14-4E9F-B381-5CE6-C9AB4086CFE3}"/>
              </a:ext>
            </a:extLst>
          </p:cNvPr>
          <p:cNvSpPr txBox="1"/>
          <p:nvPr userDrawn="1"/>
        </p:nvSpPr>
        <p:spPr>
          <a:xfrm>
            <a:off x="3594100" y="3220799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42E0B309-AD81-ACAE-298A-13C0D0BF376B}"/>
              </a:ext>
            </a:extLst>
          </p:cNvPr>
          <p:cNvSpPr txBox="1"/>
          <p:nvPr userDrawn="1"/>
        </p:nvSpPr>
        <p:spPr>
          <a:xfrm>
            <a:off x="3594100" y="3568836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095882EB-CF63-7980-5CC0-681A7B4C040A}"/>
              </a:ext>
            </a:extLst>
          </p:cNvPr>
          <p:cNvSpPr/>
          <p:nvPr userDrawn="1"/>
        </p:nvSpPr>
        <p:spPr>
          <a:xfrm>
            <a:off x="7099300" y="6674726"/>
            <a:ext cx="3602258" cy="900000"/>
          </a:xfrm>
          <a:prstGeom prst="triangle">
            <a:avLst>
              <a:gd name="adj" fmla="val 508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7171E6C-39FE-F9C8-4C79-5213D6108D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8626923-C5A2-F6C5-BCA1-A8EA1D7219F7}"/>
              </a:ext>
            </a:extLst>
          </p:cNvPr>
          <p:cNvSpPr txBox="1"/>
          <p:nvPr userDrawn="1"/>
        </p:nvSpPr>
        <p:spPr>
          <a:xfrm rot="1876295">
            <a:off x="4133008" y="8752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41D10C67-F20D-3935-E8FC-39D82DE2E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3" y="-7400"/>
            <a:ext cx="10774152" cy="3262955"/>
          </a:xfrm>
          <a:prstGeom prst="rect">
            <a:avLst/>
          </a:prstGeom>
        </p:spPr>
      </p:pic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96446A58-CCFE-E83E-F21F-6CD6E5F74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573782"/>
            <a:ext cx="3371127" cy="817243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AB36F1E-55FB-BE3A-2E57-DE7BD7B7DE3B}"/>
              </a:ext>
            </a:extLst>
          </p:cNvPr>
          <p:cNvSpPr txBox="1"/>
          <p:nvPr userDrawn="1"/>
        </p:nvSpPr>
        <p:spPr>
          <a:xfrm rot="1876295">
            <a:off x="355998" y="7500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48B50C71-1049-D909-62BC-F8A006714E93}"/>
              </a:ext>
            </a:extLst>
          </p:cNvPr>
          <p:cNvGrpSpPr/>
          <p:nvPr userDrawn="1"/>
        </p:nvGrpSpPr>
        <p:grpSpPr>
          <a:xfrm>
            <a:off x="7090460" y="5000625"/>
            <a:ext cx="3602940" cy="2666094"/>
            <a:chOff x="7090460" y="5000625"/>
            <a:chExt cx="3602940" cy="26660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12F68F-BA3D-B775-2597-E08FF601669E}"/>
                </a:ext>
              </a:extLst>
            </p:cNvPr>
            <p:cNvSpPr/>
            <p:nvPr userDrawn="1"/>
          </p:nvSpPr>
          <p:spPr>
            <a:xfrm>
              <a:off x="7090460" y="5000625"/>
              <a:ext cx="3602940" cy="25622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E44B3FA-C630-7923-4054-F3B1771E6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" b="45"/>
            <a:stretch/>
          </p:blipFill>
          <p:spPr>
            <a:xfrm>
              <a:off x="7445584" y="5513906"/>
              <a:ext cx="2415055" cy="160781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9CF4899-F94B-1D71-7880-296A87F1E4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6144">
              <a:off x="8896028" y="5900291"/>
              <a:ext cx="2009588" cy="152326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3F0992A-CE3D-0E5B-BB6C-1769E1F7DAE6}"/>
                </a:ext>
              </a:extLst>
            </p:cNvPr>
            <p:cNvSpPr txBox="1"/>
            <p:nvPr userDrawn="1"/>
          </p:nvSpPr>
          <p:spPr>
            <a:xfrm>
              <a:off x="7445584" y="7145821"/>
              <a:ext cx="2168316" cy="200055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 algn="l"/>
              <a:r>
                <a:rPr lang="fr-FR" sz="700" b="0" i="0" u="none" strike="noStrike" dirty="0">
                  <a:solidFill>
                    <a:srgbClr val="0D222F"/>
                  </a:solidFill>
                  <a:effectLst/>
                  <a:latin typeface="Mulish" pitchFamily="2" charset="77"/>
                </a:rPr>
                <a:t>Project Simply Rhino</a:t>
              </a:r>
              <a:endParaRPr lang="fr-FR" sz="700" u="none" dirty="0">
                <a:solidFill>
                  <a:srgbClr val="0D222F"/>
                </a:solidFill>
                <a:latin typeface="Mulish" pitchFamily="2" charset="77"/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6">
            <a:extLst>
              <a:ext uri="{FF2B5EF4-FFF2-40B4-BE49-F238E27FC236}">
                <a16:creationId xmlns:a16="http://schemas.microsoft.com/office/drawing/2014/main" id="{5AE0A98B-644E-1FB6-3FBE-9BB94FB34D68}"/>
              </a:ext>
            </a:extLst>
          </p:cNvPr>
          <p:cNvSpPr/>
          <p:nvPr userDrawn="1"/>
        </p:nvSpPr>
        <p:spPr>
          <a:xfrm>
            <a:off x="7133263" y="4286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8F9DCC-B1CE-C5D1-6E67-2624D87E45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600000" cy="160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6409EA-364C-088F-1D8E-55BFC851E61A}"/>
              </a:ext>
            </a:extLst>
          </p:cNvPr>
          <p:cNvSpPr txBox="1"/>
          <p:nvPr userDrawn="1"/>
        </p:nvSpPr>
        <p:spPr>
          <a:xfrm rot="21257029">
            <a:off x="-24576" y="1199167"/>
            <a:ext cx="352871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New modeling/rendering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project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J Class Ranger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/Marine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olutions@dataki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C66D85AC-8F6E-D758-0448-6630392BC900}"/>
              </a:ext>
            </a:extLst>
          </p:cNvPr>
          <p:cNvSpPr txBox="1"/>
          <p:nvPr/>
        </p:nvSpPr>
        <p:spPr>
          <a:xfrm>
            <a:off x="-12700" y="1281953"/>
            <a:ext cx="3606800" cy="3900220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mono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format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0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Bundles attractifs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lecture IFC, Navisworks, Revit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de modèles Rhino vers les formats :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CATIA V4, 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dans Rhino des fichiers pièce et assemblage conçus avec 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informatique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2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via le site web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ou votre distributeur Rhino</a:t>
            </a:r>
          </a:p>
          <a:p>
            <a:pPr marR="137160">
              <a:lnSpc>
                <a:spcPts val="600"/>
              </a:lnSpc>
              <a:spcBef>
                <a:spcPts val="60"/>
              </a:spcBef>
              <a:buSzPct val="150000"/>
            </a:pPr>
            <a:endParaRPr lang="fr-FR" sz="8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Compatible Windows </a:t>
            </a:r>
            <a:br>
              <a:rPr lang="fr-FR" sz="1200" b="1" dirty="0">
                <a:solidFill>
                  <a:schemeClr val="accent1"/>
                </a:solidFill>
                <a:latin typeface="Mulish"/>
              </a:rPr>
            </a:br>
            <a:r>
              <a:rPr lang="fr-FR" sz="1200" b="1" dirty="0">
                <a:solidFill>
                  <a:schemeClr val="accent1"/>
                </a:solidFill>
                <a:latin typeface="Mulish"/>
              </a:rPr>
              <a:t>7 / 8 / 10 / 11 (64 bits)</a:t>
            </a: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ADA8D757-A2C5-AC56-059C-C885F3F220DB}"/>
              </a:ext>
            </a:extLst>
          </p:cNvPr>
          <p:cNvSpPr txBox="1"/>
          <p:nvPr/>
        </p:nvSpPr>
        <p:spPr>
          <a:xfrm>
            <a:off x="7251700" y="5000625"/>
            <a:ext cx="3276600" cy="15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LECTURE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ACIS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CATIA V4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V6, 3DEXPERIENCE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View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Fusion 360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IFC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Inventor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Navisworks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XML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ProE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, Creo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Parametric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ECRITURE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CATIA V4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FBX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glTF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JT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SOLIDWORKS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</p:txBody>
      </p:sp>
      <p:sp>
        <p:nvSpPr>
          <p:cNvPr id="62" name="object 182">
            <a:extLst>
              <a:ext uri="{FF2B5EF4-FFF2-40B4-BE49-F238E27FC236}">
                <a16:creationId xmlns:a16="http://schemas.microsoft.com/office/drawing/2014/main" id="{3C786B48-7833-C38C-A20B-DC41307064FA}"/>
              </a:ext>
            </a:extLst>
          </p:cNvPr>
          <p:cNvSpPr txBox="1"/>
          <p:nvPr/>
        </p:nvSpPr>
        <p:spPr>
          <a:xfrm>
            <a:off x="7092950" y="4061186"/>
            <a:ext cx="3594100" cy="93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SOLUTIONS D’ECHANGES DE DONNEES RHINO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Plug-ins de lecture et écriture</a:t>
            </a:r>
            <a:br>
              <a:rPr lang="fr-FR" sz="14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de fichiers intégrés à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Rhino V5, 6, 7, 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1EE820-EEB1-A063-3DCB-62F78302BB2E}"/>
              </a:ext>
            </a:extLst>
          </p:cNvPr>
          <p:cNvSpPr txBox="1"/>
          <p:nvPr/>
        </p:nvSpPr>
        <p:spPr>
          <a:xfrm>
            <a:off x="0" y="6058429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Découvrez aussi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nos Plug-ins intégrés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à SolidWorks et nos convertisseurs autonomes!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473B2FA-DB42-07C3-5E8C-0C2704ABD547}"/>
              </a:ext>
            </a:extLst>
          </p:cNvPr>
          <p:cNvSpPr txBox="1"/>
          <p:nvPr/>
        </p:nvSpPr>
        <p:spPr>
          <a:xfrm>
            <a:off x="0" y="4286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F5871F-60C3-3367-EEB0-CBA39EDF9932}"/>
              </a:ext>
            </a:extLst>
          </p:cNvPr>
          <p:cNvGrpSpPr/>
          <p:nvPr/>
        </p:nvGrpSpPr>
        <p:grpSpPr>
          <a:xfrm>
            <a:off x="1491050" y="1095052"/>
            <a:ext cx="612000" cy="69723"/>
            <a:chOff x="5977421" y="5684190"/>
            <a:chExt cx="571206" cy="69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96BF5-A5F0-80F5-C864-8C188741BA6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9EA7B4-DA5F-211C-7391-96E0E0EEDF92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1CB5A-D189-A166-34F8-B0787AD47BD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719CB-934D-262F-459B-43612693276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9E991352-E7AA-580F-90A3-C78701512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45" y="4638482"/>
            <a:ext cx="2863850" cy="19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0BA8A05-D7BF-D633-35F7-4EB12B85D58C}"/>
              </a:ext>
            </a:extLst>
          </p:cNvPr>
          <p:cNvSpPr txBox="1"/>
          <p:nvPr/>
        </p:nvSpPr>
        <p:spPr>
          <a:xfrm>
            <a:off x="-12700" y="1281953"/>
            <a:ext cx="3606800" cy="3900220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mono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format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0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Bundles attractifs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lecture IFC, Navisworks, Revit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de modèles Rhino vers les formats :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CATIA V4, 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dans Rhino des fichiers pièce et assemblage conçus avec 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informatique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2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via le site web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ou votre distributeur Rhino</a:t>
            </a:r>
          </a:p>
          <a:p>
            <a:pPr marR="137160">
              <a:lnSpc>
                <a:spcPts val="600"/>
              </a:lnSpc>
              <a:spcBef>
                <a:spcPts val="60"/>
              </a:spcBef>
              <a:buSzPct val="150000"/>
            </a:pPr>
            <a:endParaRPr lang="fr-FR" sz="8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Compatible Windows </a:t>
            </a:r>
            <a:br>
              <a:rPr lang="fr-FR" sz="1200" b="1" dirty="0">
                <a:solidFill>
                  <a:schemeClr val="accent1"/>
                </a:solidFill>
                <a:latin typeface="Mulish"/>
              </a:rPr>
            </a:br>
            <a:r>
              <a:rPr lang="fr-FR" sz="1200" b="1" dirty="0">
                <a:solidFill>
                  <a:schemeClr val="accent1"/>
                </a:solidFill>
                <a:latin typeface="Mulish"/>
              </a:rPr>
              <a:t>7 / 8 / 10 / 11 (64 bits)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F7F23D9-A4AA-286B-AD79-A9BE956E3AD9}"/>
              </a:ext>
            </a:extLst>
          </p:cNvPr>
          <p:cNvSpPr txBox="1"/>
          <p:nvPr/>
        </p:nvSpPr>
        <p:spPr>
          <a:xfrm>
            <a:off x="0" y="4286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1A1C6B8-D71C-1B24-FEA2-6FC1F6CE81BA}"/>
              </a:ext>
            </a:extLst>
          </p:cNvPr>
          <p:cNvGrpSpPr/>
          <p:nvPr/>
        </p:nvGrpSpPr>
        <p:grpSpPr>
          <a:xfrm>
            <a:off x="1491050" y="1095052"/>
            <a:ext cx="612000" cy="69723"/>
            <a:chOff x="5977421" y="5684190"/>
            <a:chExt cx="571206" cy="69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2B3414-81F7-52DA-2701-66C40FC61706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26EC9F-4AD8-9CA2-F0E5-D4E89DB8C62F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FCF30E-B6E9-4215-E64A-91D927C551F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A4A24ED-902B-8DF0-F6D6-AD2D9655AE62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B67A599D-24AE-E5D6-CC87-E01B98336627}"/>
              </a:ext>
            </a:extLst>
          </p:cNvPr>
          <p:cNvSpPr txBox="1"/>
          <p:nvPr/>
        </p:nvSpPr>
        <p:spPr>
          <a:xfrm>
            <a:off x="0" y="6058429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Découvrez aussi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nos Plug-ins intégrés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à SolidWorks et nos convertisseurs autonomes!</a:t>
            </a:r>
          </a:p>
        </p:txBody>
      </p:sp>
      <p:sp>
        <p:nvSpPr>
          <p:cNvPr id="10" name="object 182">
            <a:extLst>
              <a:ext uri="{FF2B5EF4-FFF2-40B4-BE49-F238E27FC236}">
                <a16:creationId xmlns:a16="http://schemas.microsoft.com/office/drawing/2014/main" id="{57C04CB7-A7E6-30CE-BE68-4750FC5A5269}"/>
              </a:ext>
            </a:extLst>
          </p:cNvPr>
          <p:cNvSpPr txBox="1"/>
          <p:nvPr/>
        </p:nvSpPr>
        <p:spPr>
          <a:xfrm>
            <a:off x="7251700" y="5000625"/>
            <a:ext cx="3276600" cy="15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LECTURE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ACIS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CATIA V4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V6, 3DEXPERIENCE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View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Fusion 360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IFC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Inventor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Navisworks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XML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ProE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, Creo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Parametric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ECRITURE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CATIA V4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FBX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glTF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JT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SOLIDWORKS 3D </a:t>
            </a:r>
            <a:r>
              <a:rPr lang="fr-FR" sz="10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</p:txBody>
      </p:sp>
      <p:sp>
        <p:nvSpPr>
          <p:cNvPr id="11" name="object 182">
            <a:extLst>
              <a:ext uri="{FF2B5EF4-FFF2-40B4-BE49-F238E27FC236}">
                <a16:creationId xmlns:a16="http://schemas.microsoft.com/office/drawing/2014/main" id="{CCCEE310-4848-55B9-9D89-F87032FD2E40}"/>
              </a:ext>
            </a:extLst>
          </p:cNvPr>
          <p:cNvSpPr txBox="1"/>
          <p:nvPr/>
        </p:nvSpPr>
        <p:spPr>
          <a:xfrm>
            <a:off x="7027970" y="4010025"/>
            <a:ext cx="3594100" cy="93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SOLUTIONS D’ECHANGES DE DONNEES RHINO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Plug-ins de lecture et écriture</a:t>
            </a:r>
            <a:br>
              <a:rPr lang="fr-FR" sz="14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de fichiers intégrés à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Rhino V5, 6, 7, 8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991352-E7AA-580F-90A3-C78701512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5067502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69001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562225"/>
            <a:ext cx="2984500" cy="4246468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mono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format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0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Bundles attractifs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lecture IFC, Navisworks, Revit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de modèles Rhino vers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les formats : CATIA V4, CATIA V5,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dans Rhino des fichiers pièce et assemblage conçus avec :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2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2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informatique</a:t>
            </a:r>
          </a:p>
          <a:p>
            <a:pPr>
              <a:lnSpc>
                <a:spcPts val="6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2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via le site web ou votre distributeur Rhino</a:t>
            </a:r>
          </a:p>
          <a:p>
            <a:pPr marR="137160">
              <a:lnSpc>
                <a:spcPts val="600"/>
              </a:lnSpc>
              <a:spcBef>
                <a:spcPts val="60"/>
              </a:spcBef>
              <a:buSzPct val="150000"/>
            </a:pPr>
            <a:endParaRPr lang="fr-FR" sz="8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Compatible Windows </a:t>
            </a:r>
            <a:br>
              <a:rPr lang="fr-FR" sz="1200" b="1" dirty="0">
                <a:solidFill>
                  <a:schemeClr val="accent1"/>
                </a:solidFill>
                <a:latin typeface="Mulish"/>
              </a:rPr>
            </a:br>
            <a:r>
              <a:rPr lang="fr-FR" sz="1200" b="1" dirty="0">
                <a:solidFill>
                  <a:schemeClr val="accent1"/>
                </a:solidFill>
                <a:latin typeface="Mulish"/>
              </a:rPr>
              <a:t>7 / 8 / 10 / 11 (64 bits)</a:t>
            </a: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838190"/>
            <a:ext cx="2984500" cy="2431371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ts val="188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ACIS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CATIA V4 3D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V5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V6, 3DEXPERIENCE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CGR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View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FBX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glTF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Fusion 360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IFC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Inventor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JT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Navisworks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Parasolid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PLM XML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ProE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,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Parametric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Revit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SolidEdge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SolidWorks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UG NX 3D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530072"/>
            <a:ext cx="472440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SOLUTIONS </a:t>
            </a:r>
            <a:r>
              <a:rPr lang="fr-FR" sz="2000" b="1">
                <a:solidFill>
                  <a:schemeClr val="accent3"/>
                </a:solidFill>
                <a:latin typeface="Mulish-ExtraBold"/>
              </a:rPr>
              <a:t>D’ECHANGES </a:t>
            </a:r>
            <a:br>
              <a:rPr lang="fr-FR" sz="2000" b="1">
                <a:solidFill>
                  <a:schemeClr val="accent3"/>
                </a:solidFill>
                <a:latin typeface="Mulish-ExtraBold"/>
              </a:rPr>
            </a:br>
            <a:r>
              <a:rPr lang="fr-FR" sz="2000" b="1">
                <a:solidFill>
                  <a:schemeClr val="accent3"/>
                </a:solidFill>
                <a:latin typeface="Mulish-ExtraBold"/>
              </a:rPr>
              <a:t>DE </a:t>
            </a: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DONNEES RHINO</a:t>
            </a:r>
          </a:p>
          <a:p>
            <a:pPr marL="12700" marR="5080" algn="ctr">
              <a:spcBef>
                <a:spcPts val="100"/>
              </a:spcBef>
            </a:pP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Plug-ins de lecture et écriture</a:t>
            </a:r>
            <a:br>
              <a:rPr lang="fr-FR" sz="20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de fichiers intégrés à</a:t>
            </a:r>
            <a:br>
              <a:rPr lang="fr-FR" sz="20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2000" b="1" dirty="0">
                <a:solidFill>
                  <a:schemeClr val="accent3"/>
                </a:solidFill>
                <a:latin typeface="Mulish" pitchFamily="2" charset="77"/>
              </a:rPr>
              <a:t>Rhino V5, 6, 7, 8</a:t>
            </a: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01283" y="1419225"/>
            <a:ext cx="2683217" cy="726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733425">
              <a:lnSpc>
                <a:spcPts val="1800"/>
              </a:lnSpc>
              <a:spcBef>
                <a:spcPts val="260"/>
              </a:spcBef>
            </a:pP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7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</a:t>
            </a:r>
            <a:endParaRPr lang="fr-FR" dirty="0">
              <a:solidFill>
                <a:schemeClr val="accent1"/>
              </a:solidFill>
              <a:latin typeface="Mulish-ExtraBold"/>
              <a:cs typeface="Mulish-ExtraBold"/>
            </a:endParaRPr>
          </a:p>
          <a:p>
            <a:pPr marL="12700">
              <a:lnSpc>
                <a:spcPts val="1760"/>
              </a:lnSpc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533772"/>
            <a:ext cx="2984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60960" algn="ctr"/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Découvrez aussi nos Plug-ins intégrés à SolidWorks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ou nos convertisseurs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autonomes !</a:t>
            </a:r>
            <a:endParaRPr sz="1400" dirty="0">
              <a:latin typeface="Mulish"/>
              <a:cs typeface="Mulish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263438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14789FEF-2D6D-06C7-81A4-911C128DA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>
          <a:xfrm>
            <a:off x="3526580" y="5922977"/>
            <a:ext cx="3640241" cy="12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Dimensions linéaires et angulaires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sz="1350" b="1" spc="-25" dirty="0">
                <a:solidFill>
                  <a:schemeClr val="accent1"/>
                </a:solidFill>
                <a:latin typeface="Mulish"/>
                <a:cs typeface="Mulish"/>
              </a:rPr>
              <a:t>rep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Représentation</a:t>
            </a:r>
            <a:r>
              <a:rPr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maillage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Pièces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assemblages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attributs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(couleurs,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propriétés</a:t>
            </a: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</a:rPr>
              <a:t>Exploitez toutes les</a:t>
            </a:r>
            <a:br>
              <a:rPr lang="fr-FR" b="1" dirty="0">
                <a:solidFill>
                  <a:schemeClr val="accent1"/>
                </a:solidFill>
                <a:latin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</a:rPr>
              <a:t>données techniques </a:t>
            </a:r>
            <a:r>
              <a:rPr lang="fr-FR" b="1" dirty="0">
                <a:solidFill>
                  <a:schemeClr val="accent3"/>
                </a:solidFill>
                <a:latin typeface="Mulish-ExtraBold"/>
              </a:rPr>
              <a:t>2D &amp; 3D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33625"/>
            <a:ext cx="3594100" cy="2152049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Sous-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traitance,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</a:t>
            </a:r>
            <a:r>
              <a:rPr lang="fr-FR" sz="1300" spc="-6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collaboratif,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Conception</a:t>
            </a:r>
            <a:r>
              <a:rPr lang="fr-FR" sz="1300" spc="-7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formats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Environnement</a:t>
            </a:r>
            <a:r>
              <a:rPr lang="fr-FR" sz="1300" spc="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supply-</a:t>
            </a:r>
            <a:r>
              <a:rPr lang="fr-FR" sz="1300" spc="-20" dirty="0" err="1">
                <a:solidFill>
                  <a:schemeClr val="accent1"/>
                </a:solidFill>
                <a:latin typeface="Mulish"/>
                <a:cs typeface="Mulish"/>
              </a:rPr>
              <a:t>chain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hétérogène,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Archivage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terme,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Contrôle</a:t>
            </a:r>
            <a:r>
              <a:rPr lang="fr-FR" sz="1300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qualité,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mesure,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Design, Etudes, Prototypage,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...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456209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Optez</a:t>
            </a:r>
            <a:r>
              <a:rPr lang="fr-FR" b="1" spc="-20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pour</a:t>
            </a:r>
            <a:r>
              <a:rPr lang="fr-FR" b="1" spc="-1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spc="-10" dirty="0">
                <a:solidFill>
                  <a:srgbClr val="FFFFFF"/>
                </a:solidFill>
                <a:latin typeface="Mulish"/>
                <a:cs typeface="Mulish"/>
              </a:rPr>
              <a:t>l’</a:t>
            </a:r>
            <a:r>
              <a:rPr lang="fr-FR" b="1" spc="-10" dirty="0" err="1">
                <a:solidFill>
                  <a:srgbClr val="FFFFFF"/>
                </a:solidFill>
                <a:latin typeface="Mulish"/>
                <a:cs typeface="Mulish"/>
              </a:rPr>
              <a:t>efﬁcacité</a:t>
            </a:r>
            <a:endParaRPr lang="fr-FR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Mulish-ExtraBold"/>
                <a:cs typeface="Mulish-ExtraBold"/>
              </a:rPr>
              <a:t>Favoriser</a:t>
            </a:r>
            <a:r>
              <a:rPr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l'interopérabilité</a:t>
            </a:r>
            <a:endParaRPr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5880990"/>
            <a:ext cx="3594099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collabore avec de nombreux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distributeurs Rhino qui proposent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ses solutions d’échanges de données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dans de nombreux pays. </a:t>
            </a:r>
          </a:p>
          <a:p>
            <a:pPr marL="12700" marR="5080" algn="ctr">
              <a:spcBef>
                <a:spcPts val="100"/>
              </a:spcBef>
            </a:pPr>
            <a:endParaRPr lang="fr-FR" sz="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spcBef>
                <a:spcPts val="100"/>
              </a:spcBef>
            </a:pP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Consultez la liste de nos partenaires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ou contactez nous via email adressé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à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  <a:hlinkClick r:id="rId4"/>
              </a:rPr>
              <a:t>solutions@datakit.com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spc="-20" dirty="0">
                <a:solidFill>
                  <a:schemeClr val="accent1"/>
                </a:solidFill>
                <a:latin typeface="Mulish"/>
                <a:cs typeface="Mulish"/>
              </a:rPr>
              <a:t>…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03227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Un réseau</a:t>
            </a:r>
            <a:b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de distribution </a:t>
            </a:r>
            <a:r>
              <a:rPr b="1" spc="-10" dirty="0" err="1">
                <a:solidFill>
                  <a:schemeClr val="accent1"/>
                </a:solidFill>
                <a:latin typeface="Mulish-ExtraBold"/>
                <a:cs typeface="Mulish-ExtraBold"/>
              </a:rPr>
              <a:t>étendu</a:t>
            </a:r>
            <a:endParaRPr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sz="1600" b="1" spc="-40" dirty="0">
                <a:solidFill>
                  <a:srgbClr val="FFFFFF"/>
                </a:solidFill>
                <a:latin typeface="Mulish-ExtraBold"/>
                <a:cs typeface="Mulish-ExtraBold"/>
              </a:rPr>
              <a:t>DATAKIT,</a:t>
            </a:r>
            <a:r>
              <a:rPr sz="1600" b="1" spc="-35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Mulish-ExtraBold"/>
                <a:cs typeface="Mulish-ExtraBold"/>
              </a:rPr>
              <a:t>partenaire</a:t>
            </a:r>
            <a:br>
              <a:rPr lang="fr-FR"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technologique</a:t>
            </a:r>
            <a:r>
              <a:rPr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  <a:t> international</a:t>
            </a:r>
            <a:endParaRPr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948556"/>
            <a:ext cx="3594100" cy="3936127"/>
          </a:xfrm>
          <a:prstGeom prst="rect">
            <a:avLst/>
          </a:prstGeom>
        </p:spPr>
        <p:txBody>
          <a:bodyPr vert="horz" wrap="square" lIns="540000" tIns="14400" rIns="0" bIns="0" rtlCol="0" anchor="ctr">
            <a:spAutoFit/>
          </a:bodyPr>
          <a:lstStyle/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</a:rPr>
              <a:t>Intégration d’un menu </a:t>
            </a:r>
            <a:br>
              <a:rPr lang="fr-FR" sz="1300" b="1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dans le logiciel Rhino.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</a:rPr>
              <a:t>Import et export de modèles 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directement depuis le menu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créé, d’un seul clic de souris.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Traitement rapide et efficace </a:t>
            </a:r>
            <a:br>
              <a:rPr lang="fr-FR" altLang="fr-FR" sz="1300" b="1" dirty="0">
                <a:solidFill>
                  <a:schemeClr val="accent1"/>
                </a:solidFill>
                <a:latin typeface="Mulish"/>
              </a:rPr>
            </a:b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des données.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altLang="fr-FR" sz="13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300" dirty="0">
                <a:solidFill>
                  <a:schemeClr val="accent1"/>
                </a:solidFill>
                <a:latin typeface="Mulish"/>
              </a:rPr>
              <a:t>Possibilité de </a:t>
            </a: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filtrer les données </a:t>
            </a:r>
            <a:r>
              <a:rPr lang="fr-FR" altLang="fr-FR" sz="1300" dirty="0">
                <a:solidFill>
                  <a:schemeClr val="accent1"/>
                </a:solidFill>
                <a:latin typeface="Mulish"/>
              </a:rPr>
              <a:t>selon les besoins.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Mises à jour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trimestrielles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=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parfaite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compatibilité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avec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les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nouvelles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versions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Rhino.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spc="-2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</a:rPr>
              <a:t>Les convertisseurs permettent 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de 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lire des formats non </a:t>
            </a:r>
            <a:br>
              <a:rPr lang="fr-FR" sz="1300" b="1" dirty="0">
                <a:solidFill>
                  <a:schemeClr val="accent1"/>
                </a:solidFill>
                <a:latin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</a:rPr>
              <a:t>supportés nativement 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par Rhino 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et 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d’enregistrer des formats étrangers</a:t>
            </a:r>
            <a:br>
              <a:rPr lang="fr-FR" sz="1300" b="1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à Rhino</a:t>
            </a:r>
            <a:r>
              <a:rPr lang="fr-FR" sz="1300" spc="-20" dirty="0">
                <a:solidFill>
                  <a:schemeClr val="accent1"/>
                </a:solidFill>
                <a:latin typeface="Mulish"/>
              </a:rPr>
              <a:t>.</a:t>
            </a:r>
            <a:endParaRPr lang="fr-FR" sz="1300" dirty="0">
              <a:solidFill>
                <a:schemeClr val="accent1"/>
              </a:solidFill>
              <a:latin typeface="Mulish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49677"/>
            <a:ext cx="2979526" cy="283924"/>
            <a:chOff x="4119775" y="5849677"/>
            <a:chExt cx="2979526" cy="283924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49677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</a:t>
              </a:r>
              <a:r>
                <a:rPr lang="fr-FR" sz="1000" b="1" spc="-2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ans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d’expérience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d’expertise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 échanges de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données.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41164"/>
            <a:ext cx="2979526" cy="412164"/>
            <a:chOff x="4119775" y="6985433"/>
            <a:chExt cx="2979526" cy="412164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6985433"/>
              <a:ext cx="2687352" cy="41216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Technologie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intégrée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par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nombreux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éditeurs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logiciels et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des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professionnels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 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l’industrie.</a:t>
              </a:r>
              <a:endParaRPr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213506"/>
            <a:ext cx="2979526" cy="283924"/>
            <a:chOff x="4119775" y="6204878"/>
            <a:chExt cx="2979526" cy="28392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Compétences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R&amp;D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technique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hautement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qualiﬁées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77335"/>
            <a:ext cx="2979526" cy="283924"/>
            <a:chOff x="4119775" y="6494243"/>
            <a:chExt cx="2979526" cy="283924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28392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2387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Entreprise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française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résolument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tournée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vers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l’international.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705431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5923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1074</Words>
  <Application>Microsoft Office PowerPoint</Application>
  <PresentationFormat>Personnalisé</PresentationFormat>
  <Paragraphs>105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Google Sans</vt:lpstr>
      <vt:lpstr>Mulish</vt:lpstr>
      <vt:lpstr>Mulish SemiBold</vt:lpstr>
      <vt:lpstr>Mulish-ExtraBold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Christine FORTUNIER</cp:lastModifiedBy>
  <cp:revision>107</cp:revision>
  <dcterms:created xsi:type="dcterms:W3CDTF">2023-07-25T14:01:21Z</dcterms:created>
  <dcterms:modified xsi:type="dcterms:W3CDTF">2024-09-05T09:17:44Z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