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2"/>
    <p:sldId id="261" r:id="rId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2F"/>
    <a:srgbClr val="E0582F"/>
    <a:srgbClr val="009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07"/>
  </p:normalViewPr>
  <p:slideViewPr>
    <p:cSldViewPr>
      <p:cViewPr varScale="1">
        <p:scale>
          <a:sx n="71" d="100"/>
          <a:sy n="71" d="100"/>
        </p:scale>
        <p:origin x="1915" y="4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43EB3-2D03-2849-B448-BCAD4B4536D7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39CB9-9B4F-AE40-8D27-C3E2B098C8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04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77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datakit.com/" TargetMode="Externa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datakit.com/" TargetMode="Externa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F83A280A-F523-F376-3F93-F5CFBC7D4F7A}"/>
              </a:ext>
            </a:extLst>
          </p:cNvPr>
          <p:cNvSpPr/>
          <p:nvPr userDrawn="1"/>
        </p:nvSpPr>
        <p:spPr>
          <a:xfrm>
            <a:off x="7099300" y="6564916"/>
            <a:ext cx="3602258" cy="1011015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663AA25-BC5A-F14A-D424-4B862DB5F8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400425"/>
            <a:ext cx="2514600" cy="609600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6AD3316A-8200-B4A9-CC08-7A1653A4851E}"/>
              </a:ext>
            </a:extLst>
          </p:cNvPr>
          <p:cNvGrpSpPr/>
          <p:nvPr userDrawn="1"/>
        </p:nvGrpSpPr>
        <p:grpSpPr>
          <a:xfrm>
            <a:off x="4932698" y="4509113"/>
            <a:ext cx="828005" cy="831120"/>
            <a:chOff x="4916130" y="4935378"/>
            <a:chExt cx="828005" cy="8311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DB6F58-6009-9CDA-4ED0-589BBA227300}"/>
                </a:ext>
              </a:extLst>
            </p:cNvPr>
            <p:cNvSpPr/>
            <p:nvPr userDrawn="1"/>
          </p:nvSpPr>
          <p:spPr>
            <a:xfrm>
              <a:off x="4916130" y="4935378"/>
              <a:ext cx="828005" cy="83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4C5A43F9-58AD-89F0-6E1C-80437BB915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006282" y="5027088"/>
              <a:ext cx="647700" cy="647700"/>
            </a:xfrm>
            <a:prstGeom prst="rect">
              <a:avLst/>
            </a:prstGeom>
          </p:spPr>
        </p:pic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CEB4CFBF-2DA1-D3A9-B1D4-CD0D5881B4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2013595"/>
            <a:ext cx="1995964" cy="483870"/>
          </a:xfrm>
          <a:prstGeom prst="rect">
            <a:avLst/>
          </a:prstGeom>
        </p:spPr>
      </p:pic>
      <p:sp>
        <p:nvSpPr>
          <p:cNvPr id="16" name="object 179">
            <a:extLst>
              <a:ext uri="{FF2B5EF4-FFF2-40B4-BE49-F238E27FC236}">
                <a16:creationId xmlns:a16="http://schemas.microsoft.com/office/drawing/2014/main" id="{1012A0AA-26D8-ACFA-7C93-D051B9EE7081}"/>
              </a:ext>
            </a:extLst>
          </p:cNvPr>
          <p:cNvSpPr txBox="1"/>
          <p:nvPr userDrawn="1"/>
        </p:nvSpPr>
        <p:spPr>
          <a:xfrm>
            <a:off x="3594100" y="2815715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7" name="object 180">
            <a:extLst>
              <a:ext uri="{FF2B5EF4-FFF2-40B4-BE49-F238E27FC236}">
                <a16:creationId xmlns:a16="http://schemas.microsoft.com/office/drawing/2014/main" id="{152D3FB1-E42E-B0DE-5AF3-47E61CEFFCEF}"/>
              </a:ext>
            </a:extLst>
          </p:cNvPr>
          <p:cNvSpPr txBox="1"/>
          <p:nvPr userDrawn="1"/>
        </p:nvSpPr>
        <p:spPr>
          <a:xfrm>
            <a:off x="3594100" y="3610678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8" name="object 181">
            <a:extLst>
              <a:ext uri="{FF2B5EF4-FFF2-40B4-BE49-F238E27FC236}">
                <a16:creationId xmlns:a16="http://schemas.microsoft.com/office/drawing/2014/main" id="{463CA980-F0F0-7F9C-5BD5-4F2BC0338D51}"/>
              </a:ext>
            </a:extLst>
          </p:cNvPr>
          <p:cNvSpPr txBox="1"/>
          <p:nvPr userDrawn="1"/>
        </p:nvSpPr>
        <p:spPr>
          <a:xfrm>
            <a:off x="3594100" y="4029778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3D7E6B-9ADF-C366-5B8A-DC439D9D33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4178" y="-7144"/>
            <a:ext cx="7124700" cy="32385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 (partenai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05BD968C-7E9D-3181-3EB3-666D7BB09A38}"/>
              </a:ext>
            </a:extLst>
          </p:cNvPr>
          <p:cNvSpPr/>
          <p:nvPr userDrawn="1"/>
        </p:nvSpPr>
        <p:spPr>
          <a:xfrm>
            <a:off x="7099300" y="6564916"/>
            <a:ext cx="3602258" cy="1011015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7126CA9-B139-A3AF-2219-6512ED64E6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6282" y="4728879"/>
            <a:ext cx="647700" cy="6477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BC16AD9-3E81-886B-4156-7CE832DFF8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1800225"/>
            <a:ext cx="1995964" cy="483870"/>
          </a:xfrm>
          <a:prstGeom prst="rect">
            <a:avLst/>
          </a:prstGeom>
        </p:spPr>
      </p:pic>
      <p:sp>
        <p:nvSpPr>
          <p:cNvPr id="13" name="object 148">
            <a:extLst>
              <a:ext uri="{FF2B5EF4-FFF2-40B4-BE49-F238E27FC236}">
                <a16:creationId xmlns:a16="http://schemas.microsoft.com/office/drawing/2014/main" id="{96C20AA0-4071-FC57-AD41-43E9581880D9}"/>
              </a:ext>
            </a:extLst>
          </p:cNvPr>
          <p:cNvSpPr txBox="1"/>
          <p:nvPr userDrawn="1"/>
        </p:nvSpPr>
        <p:spPr>
          <a:xfrm>
            <a:off x="3594100" y="4026036"/>
            <a:ext cx="35051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fr-FR" sz="1200" b="1" spc="-10" dirty="0" err="1">
                <a:solidFill>
                  <a:schemeClr val="accent1"/>
                </a:solidFill>
                <a:latin typeface="Mulish"/>
                <a:cs typeface="Mulish"/>
              </a:rPr>
              <a:t>Your</a:t>
            </a: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200" b="1" spc="-10" dirty="0" err="1">
                <a:solidFill>
                  <a:schemeClr val="accent1"/>
                </a:solidFill>
                <a:latin typeface="Mulish"/>
                <a:cs typeface="Mulish"/>
              </a:rPr>
              <a:t>Datakit</a:t>
            </a: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 reseller</a:t>
            </a:r>
            <a:endParaRPr sz="12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4" name="object 122">
            <a:extLst>
              <a:ext uri="{FF2B5EF4-FFF2-40B4-BE49-F238E27FC236}">
                <a16:creationId xmlns:a16="http://schemas.microsoft.com/office/drawing/2014/main" id="{293200DC-C059-D5CB-BF79-C6A4909B569C}"/>
              </a:ext>
            </a:extLst>
          </p:cNvPr>
          <p:cNvSpPr/>
          <p:nvPr userDrawn="1"/>
        </p:nvSpPr>
        <p:spPr>
          <a:xfrm>
            <a:off x="4130357" y="4320623"/>
            <a:ext cx="2432685" cy="665027"/>
          </a:xfrm>
          <a:custGeom>
            <a:avLst/>
            <a:gdLst/>
            <a:ahLst/>
            <a:cxnLst/>
            <a:rect l="l" t="t" r="r" b="b"/>
            <a:pathLst>
              <a:path w="2432684" h="1250950">
                <a:moveTo>
                  <a:pt x="2432608" y="0"/>
                </a:moveTo>
                <a:lnTo>
                  <a:pt x="0" y="0"/>
                </a:lnTo>
                <a:lnTo>
                  <a:pt x="0" y="1250835"/>
                </a:lnTo>
                <a:lnTo>
                  <a:pt x="2432608" y="1250835"/>
                </a:lnTo>
                <a:lnTo>
                  <a:pt x="243260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79">
            <a:extLst>
              <a:ext uri="{FF2B5EF4-FFF2-40B4-BE49-F238E27FC236}">
                <a16:creationId xmlns:a16="http://schemas.microsoft.com/office/drawing/2014/main" id="{9B4B01C1-0786-94E0-7A4B-94DBACB81271}"/>
              </a:ext>
            </a:extLst>
          </p:cNvPr>
          <p:cNvSpPr txBox="1"/>
          <p:nvPr userDrawn="1"/>
        </p:nvSpPr>
        <p:spPr>
          <a:xfrm>
            <a:off x="3594100" y="2425836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6" name="object 180">
            <a:extLst>
              <a:ext uri="{FF2B5EF4-FFF2-40B4-BE49-F238E27FC236}">
                <a16:creationId xmlns:a16="http://schemas.microsoft.com/office/drawing/2014/main" id="{79E088CB-263F-C1F8-D786-3A79DD096EB1}"/>
              </a:ext>
            </a:extLst>
          </p:cNvPr>
          <p:cNvSpPr txBox="1"/>
          <p:nvPr userDrawn="1"/>
        </p:nvSpPr>
        <p:spPr>
          <a:xfrm>
            <a:off x="3594100" y="3220799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7" name="object 181">
            <a:extLst>
              <a:ext uri="{FF2B5EF4-FFF2-40B4-BE49-F238E27FC236}">
                <a16:creationId xmlns:a16="http://schemas.microsoft.com/office/drawing/2014/main" id="{6ABAB236-4837-A8B5-551B-27B0BC129167}"/>
              </a:ext>
            </a:extLst>
          </p:cNvPr>
          <p:cNvSpPr txBox="1"/>
          <p:nvPr userDrawn="1"/>
        </p:nvSpPr>
        <p:spPr>
          <a:xfrm>
            <a:off x="3594100" y="3568836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357AB52-DD34-2E26-46F1-E4835C88D9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400425"/>
            <a:ext cx="2514600" cy="6096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1D4B4FB-45F9-7596-4F88-8A77183898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4178" y="-7144"/>
            <a:ext cx="71247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59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F1F04D34-FA81-95BE-1028-54B7E00D54DD}"/>
              </a:ext>
            </a:extLst>
          </p:cNvPr>
          <p:cNvSpPr/>
          <p:nvPr userDrawn="1"/>
        </p:nvSpPr>
        <p:spPr>
          <a:xfrm>
            <a:off x="0" y="4512"/>
            <a:ext cx="2985529" cy="7558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519D089-29C2-C252-1888-55375A019B88}"/>
              </a:ext>
            </a:extLst>
          </p:cNvPr>
          <p:cNvSpPr/>
          <p:nvPr userDrawn="1"/>
        </p:nvSpPr>
        <p:spPr>
          <a:xfrm>
            <a:off x="7707871" y="-1"/>
            <a:ext cx="2985529" cy="7572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1">
            <a:extLst>
              <a:ext uri="{FF2B5EF4-FFF2-40B4-BE49-F238E27FC236}">
                <a16:creationId xmlns:a16="http://schemas.microsoft.com/office/drawing/2014/main" id="{31F6E0BD-D24D-C8C2-AA4F-F7AD7B24F87A}"/>
              </a:ext>
            </a:extLst>
          </p:cNvPr>
          <p:cNvSpPr/>
          <p:nvPr userDrawn="1"/>
        </p:nvSpPr>
        <p:spPr>
          <a:xfrm flipH="1">
            <a:off x="5974886" y="5394629"/>
            <a:ext cx="4718514" cy="2174372"/>
          </a:xfrm>
          <a:custGeom>
            <a:avLst/>
            <a:gdLst>
              <a:gd name="connsiteX0" fmla="*/ 0 w 4584700"/>
              <a:gd name="connsiteY0" fmla="*/ 0 h 2174372"/>
              <a:gd name="connsiteX1" fmla="*/ 4584700 w 4584700"/>
              <a:gd name="connsiteY1" fmla="*/ 0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584700"/>
              <a:gd name="connsiteY0" fmla="*/ 0 h 2174372"/>
              <a:gd name="connsiteX1" fmla="*/ 4577266 w 4584700"/>
              <a:gd name="connsiteY1" fmla="*/ 1732156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718514"/>
              <a:gd name="connsiteY0" fmla="*/ 0 h 2174372"/>
              <a:gd name="connsiteX1" fmla="*/ 4718514 w 4718514"/>
              <a:gd name="connsiteY1" fmla="*/ 1516566 h 2174372"/>
              <a:gd name="connsiteX2" fmla="*/ 4584700 w 4718514"/>
              <a:gd name="connsiteY2" fmla="*/ 2174372 h 2174372"/>
              <a:gd name="connsiteX3" fmla="*/ 0 w 4718514"/>
              <a:gd name="connsiteY3" fmla="*/ 2174372 h 2174372"/>
              <a:gd name="connsiteX4" fmla="*/ 0 w 4718514"/>
              <a:gd name="connsiteY4" fmla="*/ 0 h 21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514" h="2174372">
                <a:moveTo>
                  <a:pt x="0" y="0"/>
                </a:moveTo>
                <a:lnTo>
                  <a:pt x="4718514" y="1516566"/>
                </a:lnTo>
                <a:lnTo>
                  <a:pt x="4584700" y="2174372"/>
                </a:lnTo>
                <a:lnTo>
                  <a:pt x="0" y="21743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F10F30D-15EE-901B-38B6-90B8035610FE}"/>
              </a:ext>
            </a:extLst>
          </p:cNvPr>
          <p:cNvSpPr/>
          <p:nvPr userDrawn="1"/>
        </p:nvSpPr>
        <p:spPr>
          <a:xfrm>
            <a:off x="0" y="5394629"/>
            <a:ext cx="4718514" cy="2174372"/>
          </a:xfrm>
          <a:custGeom>
            <a:avLst/>
            <a:gdLst>
              <a:gd name="connsiteX0" fmla="*/ 0 w 4584700"/>
              <a:gd name="connsiteY0" fmla="*/ 0 h 2174372"/>
              <a:gd name="connsiteX1" fmla="*/ 4584700 w 4584700"/>
              <a:gd name="connsiteY1" fmla="*/ 0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584700"/>
              <a:gd name="connsiteY0" fmla="*/ 0 h 2174372"/>
              <a:gd name="connsiteX1" fmla="*/ 4577266 w 4584700"/>
              <a:gd name="connsiteY1" fmla="*/ 1732156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718514"/>
              <a:gd name="connsiteY0" fmla="*/ 0 h 2174372"/>
              <a:gd name="connsiteX1" fmla="*/ 4718514 w 4718514"/>
              <a:gd name="connsiteY1" fmla="*/ 1516566 h 2174372"/>
              <a:gd name="connsiteX2" fmla="*/ 4584700 w 4718514"/>
              <a:gd name="connsiteY2" fmla="*/ 2174372 h 2174372"/>
              <a:gd name="connsiteX3" fmla="*/ 0 w 4718514"/>
              <a:gd name="connsiteY3" fmla="*/ 2174372 h 2174372"/>
              <a:gd name="connsiteX4" fmla="*/ 0 w 4718514"/>
              <a:gd name="connsiteY4" fmla="*/ 0 h 21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514" h="2174372">
                <a:moveTo>
                  <a:pt x="0" y="0"/>
                </a:moveTo>
                <a:lnTo>
                  <a:pt x="4718514" y="1516566"/>
                </a:lnTo>
                <a:lnTo>
                  <a:pt x="4584700" y="2174372"/>
                </a:lnTo>
                <a:lnTo>
                  <a:pt x="0" y="217437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5" name="Image 104">
            <a:extLst>
              <a:ext uri="{FF2B5EF4-FFF2-40B4-BE49-F238E27FC236}">
                <a16:creationId xmlns:a16="http://schemas.microsoft.com/office/drawing/2014/main" id="{63ED3112-B70D-9145-AF41-9B56B1549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" y="7057461"/>
            <a:ext cx="10691993" cy="5339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BFD782F-0DB3-0AEA-F9FF-987A32C2BC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11" y="3390325"/>
            <a:ext cx="3371127" cy="817243"/>
          </a:xfrm>
          <a:prstGeom prst="rect">
            <a:avLst/>
          </a:prstGeom>
        </p:spPr>
      </p:pic>
      <p:sp>
        <p:nvSpPr>
          <p:cNvPr id="7" name="Triangle 6">
            <a:extLst>
              <a:ext uri="{FF2B5EF4-FFF2-40B4-BE49-F238E27FC236}">
                <a16:creationId xmlns:a16="http://schemas.microsoft.com/office/drawing/2014/main" id="{488015A9-1E87-0C12-C2B4-F7BDFBF001E8}"/>
              </a:ext>
            </a:extLst>
          </p:cNvPr>
          <p:cNvSpPr/>
          <p:nvPr userDrawn="1"/>
        </p:nvSpPr>
        <p:spPr>
          <a:xfrm>
            <a:off x="3177919" y="6677025"/>
            <a:ext cx="4302381" cy="895350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BC9A93C-D00E-AEB6-CED4-22D854526E25}"/>
              </a:ext>
            </a:extLst>
          </p:cNvPr>
          <p:cNvGrpSpPr/>
          <p:nvPr userDrawn="1"/>
        </p:nvGrpSpPr>
        <p:grpSpPr>
          <a:xfrm>
            <a:off x="4932697" y="6451683"/>
            <a:ext cx="828005" cy="831120"/>
            <a:chOff x="4932697" y="6193959"/>
            <a:chExt cx="828005" cy="8311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5E4D50-6CDF-033E-2614-61CF31C1D03F}"/>
                </a:ext>
              </a:extLst>
            </p:cNvPr>
            <p:cNvSpPr/>
            <p:nvPr userDrawn="1"/>
          </p:nvSpPr>
          <p:spPr>
            <a:xfrm>
              <a:off x="4932697" y="6193959"/>
              <a:ext cx="828005" cy="83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B00DA28-1DB5-8DDF-5431-C414C64FC2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022849" y="6285669"/>
              <a:ext cx="647700" cy="647700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BE24A56E-C484-E5B2-7CE8-76CBE5D50C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375" y="0"/>
            <a:ext cx="10774149" cy="326295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1880" userDrawn="1">
          <p15:clr>
            <a:srgbClr val="FBAE40"/>
          </p15:clr>
        </p15:guide>
        <p15:guide id="4" pos="4856" userDrawn="1">
          <p15:clr>
            <a:srgbClr val="FBAE40"/>
          </p15:clr>
        </p15:guide>
        <p15:guide id="5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6EEF7C4-393B-0059-B198-90AF00099C7F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>
          <a:xfrm>
            <a:off x="7099302" y="4965343"/>
            <a:ext cx="3602941" cy="261247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52FBE82-83C3-0CC7-0509-F040C9393DF9}"/>
              </a:ext>
            </a:extLst>
          </p:cNvPr>
          <p:cNvSpPr txBox="1"/>
          <p:nvPr userDrawn="1"/>
        </p:nvSpPr>
        <p:spPr>
          <a:xfrm>
            <a:off x="9080500" y="7304407"/>
            <a:ext cx="154853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© Dassault Systèmes copyright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5568CF9-6288-E438-02A9-27277EC08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841" y="0"/>
            <a:ext cx="3602941" cy="5554849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92A481CB-119F-A4BC-D4EA-2042EF59247C}"/>
              </a:ext>
            </a:extLst>
          </p:cNvPr>
          <p:cNvSpPr/>
          <p:nvPr userDrawn="1"/>
        </p:nvSpPr>
        <p:spPr>
          <a:xfrm>
            <a:off x="-1" y="4619624"/>
            <a:ext cx="3602941" cy="2944251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4111284-28BC-57C0-8FD4-FCE5D74FEE83}"/>
              </a:ext>
            </a:extLst>
          </p:cNvPr>
          <p:cNvSpPr/>
          <p:nvPr userDrawn="1"/>
        </p:nvSpPr>
        <p:spPr>
          <a:xfrm flipH="1">
            <a:off x="3594099" y="4619626"/>
            <a:ext cx="3505203" cy="2969974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4B4827-A654-F4BD-B9B7-B275CB2485EE}"/>
              </a:ext>
            </a:extLst>
          </p:cNvPr>
          <p:cNvSpPr/>
          <p:nvPr userDrawn="1"/>
        </p:nvSpPr>
        <p:spPr>
          <a:xfrm>
            <a:off x="7137114" y="35999"/>
            <a:ext cx="3522486" cy="5303927"/>
          </a:xfrm>
          <a:custGeom>
            <a:avLst/>
            <a:gdLst>
              <a:gd name="connsiteX0" fmla="*/ 0 w 3578387"/>
              <a:gd name="connsiteY0" fmla="*/ 0 h 3955256"/>
              <a:gd name="connsiteX1" fmla="*/ 3578387 w 3578387"/>
              <a:gd name="connsiteY1" fmla="*/ 0 h 3955256"/>
              <a:gd name="connsiteX2" fmla="*/ 3578387 w 3578387"/>
              <a:gd name="connsiteY2" fmla="*/ 3955256 h 3955256"/>
              <a:gd name="connsiteX3" fmla="*/ 0 w 3578387"/>
              <a:gd name="connsiteY3" fmla="*/ 3955256 h 3955256"/>
              <a:gd name="connsiteX4" fmla="*/ 0 w 3578387"/>
              <a:gd name="connsiteY4" fmla="*/ 0 h 3955256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8387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0075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242622"/>
              <a:gd name="connsiteX1" fmla="*/ 3578387 w 3578387"/>
              <a:gd name="connsiteY1" fmla="*/ 0 h 4242622"/>
              <a:gd name="connsiteX2" fmla="*/ 3574526 w 3578387"/>
              <a:gd name="connsiteY2" fmla="*/ 4242622 h 4242622"/>
              <a:gd name="connsiteX3" fmla="*/ 0 w 3578387"/>
              <a:gd name="connsiteY3" fmla="*/ 3955256 h 4242622"/>
              <a:gd name="connsiteX4" fmla="*/ 0 w 3578387"/>
              <a:gd name="connsiteY4" fmla="*/ 0 h 42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87" h="4242622">
                <a:moveTo>
                  <a:pt x="0" y="0"/>
                </a:moveTo>
                <a:lnTo>
                  <a:pt x="3578387" y="0"/>
                </a:lnTo>
                <a:cubicBezTo>
                  <a:pt x="3575616" y="1440784"/>
                  <a:pt x="3577297" y="2801838"/>
                  <a:pt x="3574526" y="4242622"/>
                </a:cubicBezTo>
                <a:lnTo>
                  <a:pt x="0" y="3955256"/>
                </a:lnTo>
                <a:lnTo>
                  <a:pt x="0" y="0"/>
                </a:lnTo>
                <a:close/>
              </a:path>
            </a:pathLst>
          </a:custGeom>
          <a:noFill/>
          <a:ln w="889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56">
            <a:extLst>
              <a:ext uri="{FF2B5EF4-FFF2-40B4-BE49-F238E27FC236}">
                <a16:creationId xmlns:a16="http://schemas.microsoft.com/office/drawing/2014/main" id="{6A1B0870-E7EE-A016-B656-5A3FB3E9B113}"/>
              </a:ext>
            </a:extLst>
          </p:cNvPr>
          <p:cNvSpPr/>
          <p:nvPr userDrawn="1"/>
        </p:nvSpPr>
        <p:spPr>
          <a:xfrm>
            <a:off x="7133263" y="276225"/>
            <a:ext cx="3208534" cy="360045"/>
          </a:xfrm>
          <a:custGeom>
            <a:avLst/>
            <a:gdLst>
              <a:gd name="connsiteX0" fmla="*/ 0 w 3119522"/>
              <a:gd name="connsiteY0" fmla="*/ 0 h 360045"/>
              <a:gd name="connsiteX1" fmla="*/ 3119522 w 3119522"/>
              <a:gd name="connsiteY1" fmla="*/ 0 h 360045"/>
              <a:gd name="connsiteX2" fmla="*/ 3119522 w 3119522"/>
              <a:gd name="connsiteY2" fmla="*/ 360045 h 360045"/>
              <a:gd name="connsiteX3" fmla="*/ 0 w 3119522"/>
              <a:gd name="connsiteY3" fmla="*/ 360045 h 360045"/>
              <a:gd name="connsiteX4" fmla="*/ 0 w 3119522"/>
              <a:gd name="connsiteY4" fmla="*/ 0 h 360045"/>
              <a:gd name="connsiteX0" fmla="*/ 0 w 3208534"/>
              <a:gd name="connsiteY0" fmla="*/ 0 h 360045"/>
              <a:gd name="connsiteX1" fmla="*/ 3208534 w 3208534"/>
              <a:gd name="connsiteY1" fmla="*/ 0 h 360045"/>
              <a:gd name="connsiteX2" fmla="*/ 3119522 w 3208534"/>
              <a:gd name="connsiteY2" fmla="*/ 360045 h 360045"/>
              <a:gd name="connsiteX3" fmla="*/ 0 w 3208534"/>
              <a:gd name="connsiteY3" fmla="*/ 360045 h 360045"/>
              <a:gd name="connsiteX4" fmla="*/ 0 w 3208534"/>
              <a:gd name="connsiteY4" fmla="*/ 0 h 3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534" h="360045">
                <a:moveTo>
                  <a:pt x="0" y="0"/>
                </a:moveTo>
                <a:lnTo>
                  <a:pt x="3208534" y="0"/>
                </a:lnTo>
                <a:lnTo>
                  <a:pt x="3119522" y="360045"/>
                </a:lnTo>
                <a:lnTo>
                  <a:pt x="0" y="360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FEBCF9-4F5D-42AE-A77C-88A05E1BA7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3592103" cy="164799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4" userDrawn="1">
          <p15:clr>
            <a:srgbClr val="F26B43"/>
          </p15:clr>
        </p15:guide>
        <p15:guide id="2" pos="4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atakit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olutions@dataki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3CD1B0F9-6DB0-B177-1925-F0ED67B5C887}"/>
              </a:ext>
            </a:extLst>
          </p:cNvPr>
          <p:cNvSpPr txBox="1"/>
          <p:nvPr/>
        </p:nvSpPr>
        <p:spPr>
          <a:xfrm>
            <a:off x="7708900" y="6347906"/>
            <a:ext cx="2984499" cy="938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480"/>
              </a:lnSpc>
              <a:spcBef>
                <a:spcPts val="100"/>
              </a:spcBef>
            </a:pP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Faure</a:t>
            </a:r>
            <a:br>
              <a:rPr lang="fr-FR" sz="14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6900</a:t>
            </a:r>
            <a:r>
              <a:rPr lang="fr-FR" sz="1400" b="1" dirty="0">
                <a:solidFill>
                  <a:schemeClr val="accent1"/>
                </a:solidFill>
                <a:latin typeface="Mulish"/>
                <a:cs typeface="Mulish"/>
              </a:rPr>
              <a:t>3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spc="-25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r>
              <a:rPr sz="1400" b="1" spc="-6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dirty="0">
                <a:solidFill>
                  <a:schemeClr val="accent1"/>
                </a:solidFill>
                <a:latin typeface="Myriad Pro"/>
                <a:cs typeface="Myriad Pro"/>
              </a:rPr>
              <a:t>-</a:t>
            </a:r>
            <a:r>
              <a:rPr sz="1400" spc="10" dirty="0">
                <a:solidFill>
                  <a:schemeClr val="accent1"/>
                </a:solidFill>
                <a:latin typeface="Myriad Pro"/>
                <a:cs typeface="Myriad Pro"/>
              </a:rPr>
              <a:t> </a:t>
            </a:r>
            <a:r>
              <a:rPr sz="14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4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algn="ctr">
              <a:lnSpc>
                <a:spcPts val="1480"/>
              </a:lnSpc>
              <a:spcBef>
                <a:spcPts val="160"/>
              </a:spcBef>
            </a:pPr>
            <a:r>
              <a:rPr lang="fr-FR" sz="1400" spc="-10" dirty="0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lang="fr-FR" sz="1400" dirty="0">
              <a:solidFill>
                <a:schemeClr val="accent2"/>
              </a:solidFill>
              <a:latin typeface="Mulish"/>
              <a:cs typeface="Mulish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600" b="1" spc="-10" dirty="0">
                <a:solidFill>
                  <a:schemeClr val="accent2"/>
                </a:solidFill>
                <a:latin typeface="Mulish"/>
                <a:cs typeface="Mulish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659C95BF-68E5-72AE-4C7D-0F05B7BA9D03}"/>
              </a:ext>
            </a:extLst>
          </p:cNvPr>
          <p:cNvSpPr txBox="1"/>
          <p:nvPr/>
        </p:nvSpPr>
        <p:spPr>
          <a:xfrm>
            <a:off x="0" y="2257425"/>
            <a:ext cx="2984500" cy="5131326"/>
          </a:xfrm>
          <a:prstGeom prst="rect">
            <a:avLst/>
          </a:prstGeom>
        </p:spPr>
        <p:txBody>
          <a:bodyPr vert="horz" wrap="square" lIns="360000" tIns="14400" rIns="0" bIns="0" rtlCol="0">
            <a:spAutoFit/>
          </a:bodyPr>
          <a:lstStyle/>
          <a:p>
            <a:pPr marL="317500" indent="-317500">
              <a:lnSpc>
                <a:spcPts val="13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Scalable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single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endParaRPr lang="fr-FR" sz="125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>
              <a:lnSpc>
                <a:spcPts val="1340"/>
              </a:lnSpc>
              <a:buSzPct val="150000"/>
            </a:pPr>
            <a:endParaRPr lang="fr-FR" sz="125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3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spc="-10" dirty="0" err="1">
                <a:solidFill>
                  <a:schemeClr val="accent1"/>
                </a:solidFill>
                <a:latin typeface="Mulish"/>
                <a:cs typeface="Mulish"/>
              </a:rPr>
              <a:t>Affordable</a:t>
            </a: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 Bundles </a:t>
            </a:r>
          </a:p>
          <a:p>
            <a:pPr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V4 </a:t>
            </a:r>
            <a:r>
              <a:rPr lang="fr-FR" sz="1250" spc="-10" dirty="0" err="1">
                <a:solidFill>
                  <a:schemeClr val="accent1"/>
                </a:solidFill>
                <a:latin typeface="Mulish"/>
                <a:cs typeface="Mulish"/>
              </a:rPr>
              <a:t>read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 /</a:t>
            </a:r>
            <a:r>
              <a:rPr lang="fr-FR" sz="1250" spc="-10" dirty="0" err="1">
                <a:solidFill>
                  <a:schemeClr val="accent1"/>
                </a:solidFill>
                <a:latin typeface="Mulish"/>
                <a:cs typeface="Mulish"/>
              </a:rPr>
              <a:t>write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 </a:t>
            </a:r>
          </a:p>
          <a:p>
            <a:pPr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V4+V5 </a:t>
            </a:r>
            <a:r>
              <a:rPr lang="fr-FR" sz="1250" spc="-10" dirty="0" err="1">
                <a:solidFill>
                  <a:schemeClr val="accent1"/>
                </a:solidFill>
                <a:latin typeface="Mulish"/>
                <a:cs typeface="Mulish"/>
              </a:rPr>
              <a:t>read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 / </a:t>
            </a:r>
            <a:r>
              <a:rPr lang="fr-FR" sz="1250" spc="-10" dirty="0" err="1">
                <a:solidFill>
                  <a:schemeClr val="accent1"/>
                </a:solidFill>
                <a:latin typeface="Mulish"/>
                <a:cs typeface="Mulish"/>
              </a:rPr>
              <a:t>write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</a:p>
          <a:p>
            <a:pPr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V4+V5 to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 </a:t>
            </a:r>
          </a:p>
          <a:p>
            <a:pPr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V4+V5+V6 to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</a:p>
          <a:p>
            <a:pPr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V5 </a:t>
            </a:r>
            <a:r>
              <a:rPr lang="fr-FR" sz="1250" spc="-10" dirty="0" err="1">
                <a:solidFill>
                  <a:schemeClr val="accent1"/>
                </a:solidFill>
                <a:latin typeface="Mulish"/>
                <a:cs typeface="Mulish"/>
              </a:rPr>
              <a:t>read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 / </a:t>
            </a:r>
            <a:r>
              <a:rPr lang="fr-FR" sz="1250" spc="-10" dirty="0" err="1">
                <a:solidFill>
                  <a:schemeClr val="accent1"/>
                </a:solidFill>
                <a:latin typeface="Mulish"/>
                <a:cs typeface="Mulish"/>
              </a:rPr>
              <a:t>write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</a:p>
          <a:p>
            <a:pPr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V5+V6 to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  <a:b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25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3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Fixed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floating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run </a:t>
            </a:r>
            <a:b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on a computer or a server </a:t>
            </a:r>
          </a:p>
          <a:p>
            <a:pPr>
              <a:lnSpc>
                <a:spcPts val="1340"/>
              </a:lnSpc>
              <a:spcBef>
                <a:spcPts val="100"/>
              </a:spcBef>
              <a:buSzPct val="150000"/>
            </a:pPr>
            <a:endParaRPr lang="fr-FR" sz="9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3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Perpetual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 err="1">
                <a:solidFill>
                  <a:schemeClr val="accent1"/>
                </a:solidFill>
                <a:latin typeface="Mulish"/>
                <a:cs typeface="Mulish"/>
              </a:rPr>
              <a:t>purchased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 on line or to </a:t>
            </a:r>
            <a:r>
              <a:rPr lang="fr-FR" sz="1250" dirty="0" err="1">
                <a:solidFill>
                  <a:schemeClr val="accent1"/>
                </a:solidFill>
                <a:latin typeface="Mulish"/>
                <a:cs typeface="Mulish"/>
              </a:rPr>
              <a:t>your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 SolidWorks reseller</a:t>
            </a:r>
          </a:p>
          <a:p>
            <a:pPr>
              <a:lnSpc>
                <a:spcPts val="1340"/>
              </a:lnSpc>
              <a:spcBef>
                <a:spcPts val="100"/>
              </a:spcBef>
              <a:buSzPct val="150000"/>
            </a:pPr>
            <a:endParaRPr lang="fr-FR" sz="5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3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</a:rPr>
              <a:t>Windows 7 / 8 / 10 / 11</a:t>
            </a:r>
            <a:br>
              <a:rPr lang="fr-FR" sz="1250" b="1" dirty="0">
                <a:solidFill>
                  <a:schemeClr val="accent1"/>
                </a:solidFill>
                <a:latin typeface="Mulish"/>
              </a:rPr>
            </a:br>
            <a:r>
              <a:rPr lang="fr-FR" sz="1250" b="1" dirty="0">
                <a:solidFill>
                  <a:schemeClr val="accent1"/>
                </a:solidFill>
                <a:latin typeface="Mulish"/>
              </a:rPr>
              <a:t>(64 bits) compatible</a:t>
            </a:r>
          </a:p>
          <a:p>
            <a:pPr marR="137160">
              <a:lnSpc>
                <a:spcPts val="1340"/>
              </a:lnSpc>
              <a:spcBef>
                <a:spcPts val="60"/>
              </a:spcBef>
              <a:buSzPct val="150000"/>
            </a:pPr>
            <a:endParaRPr lang="fr-FR" sz="12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34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12 </a:t>
            </a:r>
            <a:r>
              <a:rPr lang="fr-FR" sz="1250" b="1" spc="-10" dirty="0" err="1">
                <a:solidFill>
                  <a:schemeClr val="accent1"/>
                </a:solidFill>
                <a:latin typeface="Mulish"/>
                <a:cs typeface="Mulish"/>
              </a:rPr>
              <a:t>month</a:t>
            </a: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 maintenance</a:t>
            </a:r>
            <a:r>
              <a:rPr lang="fr-FR" sz="1250" b="1" spc="-10" dirty="0">
                <a:solidFill>
                  <a:schemeClr val="tx1"/>
                </a:solidFill>
                <a:latin typeface="Mulish"/>
                <a:cs typeface="Mulish"/>
              </a:rPr>
              <a:t> </a:t>
            </a:r>
            <a:r>
              <a:rPr lang="fr-FR" sz="1250" b="1" spc="-10" dirty="0" err="1">
                <a:solidFill>
                  <a:schemeClr val="tx1"/>
                </a:solidFill>
                <a:latin typeface="Mulish"/>
                <a:cs typeface="Mulish"/>
              </a:rPr>
              <a:t>contract</a:t>
            </a:r>
            <a:r>
              <a:rPr lang="fr-FR" sz="1250" b="1" spc="-10" dirty="0">
                <a:solidFill>
                  <a:schemeClr val="tx1"/>
                </a:solidFill>
                <a:latin typeface="Mulish"/>
                <a:cs typeface="Mulish"/>
              </a:rPr>
              <a:t> </a:t>
            </a:r>
            <a:r>
              <a:rPr lang="fr-FR" sz="1250" b="1" spc="-10" dirty="0" err="1">
                <a:solidFill>
                  <a:schemeClr val="tx1"/>
                </a:solidFill>
                <a:latin typeface="Mulish"/>
                <a:cs typeface="Mulish"/>
              </a:rPr>
              <a:t>recommended</a:t>
            </a:r>
            <a:r>
              <a:rPr lang="fr-FR" sz="1250" spc="-10" dirty="0">
                <a:solidFill>
                  <a:schemeClr val="tx1"/>
                </a:solidFill>
                <a:latin typeface="Mulish"/>
                <a:cs typeface="Mulish"/>
              </a:rPr>
              <a:t>  </a:t>
            </a:r>
            <a:r>
              <a:rPr lang="fr-FR" sz="1250" spc="-10" dirty="0" err="1">
                <a:solidFill>
                  <a:schemeClr val="tx1"/>
                </a:solidFill>
                <a:latin typeface="Mulish"/>
                <a:cs typeface="Mulish"/>
              </a:rPr>
              <a:t>including</a:t>
            </a:r>
            <a:r>
              <a:rPr lang="fr-FR" sz="1250" spc="-10" dirty="0">
                <a:solidFill>
                  <a:schemeClr val="tx1"/>
                </a:solidFill>
                <a:latin typeface="Mulish"/>
                <a:cs typeface="Mulish"/>
              </a:rPr>
              <a:t> support and updates 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9857413-F74C-991D-4230-233D99016103}"/>
              </a:ext>
            </a:extLst>
          </p:cNvPr>
          <p:cNvSpPr txBox="1"/>
          <p:nvPr/>
        </p:nvSpPr>
        <p:spPr>
          <a:xfrm>
            <a:off x="2984500" y="4388597"/>
            <a:ext cx="4724400" cy="1208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fr-FR" sz="2000" b="1" dirty="0">
                <a:solidFill>
                  <a:schemeClr val="accent3"/>
                </a:solidFill>
                <a:latin typeface="Mulish-ExtraBold"/>
              </a:rPr>
              <a:t>SOLUTIONS TO EXCHANGE </a:t>
            </a:r>
            <a:br>
              <a:rPr lang="fr-FR" sz="2000" b="1" dirty="0">
                <a:solidFill>
                  <a:schemeClr val="accent3"/>
                </a:solidFill>
                <a:latin typeface="Mulish-ExtraBold"/>
              </a:rPr>
            </a:br>
            <a:r>
              <a:rPr lang="fr-FR" sz="2000" b="1" dirty="0">
                <a:solidFill>
                  <a:schemeClr val="accent3"/>
                </a:solidFill>
                <a:latin typeface="Mulish-ExtraBold"/>
              </a:rPr>
              <a:t>SOLIDWORKS</a:t>
            </a:r>
            <a:r>
              <a:rPr lang="fr-FR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fr-FR" sz="2000" b="1" dirty="0">
                <a:solidFill>
                  <a:schemeClr val="accent3"/>
                </a:solidFill>
                <a:latin typeface="Mulish-ExtraBold"/>
              </a:rPr>
              <a:t> DATA</a:t>
            </a:r>
          </a:p>
          <a:p>
            <a:pPr marL="12700" marR="5080" algn="ctr">
              <a:spcBef>
                <a:spcPts val="100"/>
              </a:spcBef>
            </a:pPr>
            <a:r>
              <a:rPr lang="fr-FR" dirty="0">
                <a:solidFill>
                  <a:schemeClr val="accent3"/>
                </a:solidFill>
                <a:latin typeface="Mulish" pitchFamily="2" charset="77"/>
              </a:rPr>
              <a:t>Read and </a:t>
            </a:r>
            <a:r>
              <a:rPr lang="fr-FR" dirty="0" err="1">
                <a:solidFill>
                  <a:schemeClr val="accent3"/>
                </a:solidFill>
                <a:latin typeface="Mulish" pitchFamily="2" charset="77"/>
              </a:rPr>
              <a:t>write</a:t>
            </a:r>
            <a:r>
              <a:rPr lang="fr-FR" dirty="0">
                <a:solidFill>
                  <a:schemeClr val="accent3"/>
                </a:solidFill>
                <a:latin typeface="Mulish" pitchFamily="2" charset="77"/>
              </a:rPr>
              <a:t> plug-ins </a:t>
            </a:r>
          </a:p>
          <a:p>
            <a:pPr marL="12700" marR="5080" algn="ctr">
              <a:spcBef>
                <a:spcPts val="100"/>
              </a:spcBef>
            </a:pPr>
            <a:r>
              <a:rPr lang="fr-FR" dirty="0">
                <a:solidFill>
                  <a:schemeClr val="accent3"/>
                </a:solidFill>
                <a:latin typeface="Mulish" pitchFamily="2" charset="77"/>
              </a:rPr>
              <a:t>for </a:t>
            </a:r>
            <a:r>
              <a:rPr lang="fr-FR" b="1" dirty="0">
                <a:solidFill>
                  <a:schemeClr val="accent3"/>
                </a:solidFill>
                <a:latin typeface="Mulish" pitchFamily="2" charset="77"/>
              </a:rPr>
              <a:t>SOLIDWORKS</a:t>
            </a:r>
            <a:r>
              <a:rPr lang="fr-FR" b="1" spc="-10" dirty="0">
                <a:solidFill>
                  <a:schemeClr val="accent3"/>
                </a:solidFill>
                <a:latin typeface="Mulish"/>
              </a:rPr>
              <a:t>®</a:t>
            </a:r>
            <a:r>
              <a:rPr lang="fr-FR" b="1" dirty="0">
                <a:solidFill>
                  <a:schemeClr val="accent3"/>
                </a:solidFill>
                <a:latin typeface="Mulish" pitchFamily="2" charset="77"/>
              </a:rPr>
              <a:t> 2010 to 2024</a:t>
            </a:r>
          </a:p>
        </p:txBody>
      </p:sp>
      <p:sp>
        <p:nvSpPr>
          <p:cNvPr id="9" name="object 87">
            <a:extLst>
              <a:ext uri="{FF2B5EF4-FFF2-40B4-BE49-F238E27FC236}">
                <a16:creationId xmlns:a16="http://schemas.microsoft.com/office/drawing/2014/main" id="{0E06684F-E63C-5EE4-31CB-C0EFA58D2136}"/>
              </a:ext>
            </a:extLst>
          </p:cNvPr>
          <p:cNvSpPr txBox="1"/>
          <p:nvPr/>
        </p:nvSpPr>
        <p:spPr>
          <a:xfrm>
            <a:off x="287739" y="958911"/>
            <a:ext cx="2683217" cy="105926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Choose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the </a:t>
            </a:r>
            <a:br>
              <a:rPr lang="fr-FR" b="1" spc="-10" dirty="0">
                <a:solidFill>
                  <a:schemeClr val="accent3"/>
                </a:solidFill>
                <a:latin typeface="Mulish-ExtraBold"/>
                <a:cs typeface="Mulish-ExtraBold"/>
              </a:rPr>
            </a:br>
            <a:r>
              <a:rPr lang="fr-FR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offer</a:t>
            </a:r>
            <a:r>
              <a:rPr lang="fr-FR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 best </a:t>
            </a:r>
            <a:br>
              <a:rPr lang="fr-FR" b="1" spc="-10" dirty="0">
                <a:solidFill>
                  <a:schemeClr val="accent3"/>
                </a:solidFill>
                <a:latin typeface="Mulish-ExtraBold"/>
                <a:cs typeface="Mulish-ExtraBold"/>
              </a:rPr>
            </a:br>
            <a:r>
              <a:rPr lang="fr-FR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suited</a:t>
            </a: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to </a:t>
            </a:r>
            <a:r>
              <a:rPr lang="fr-FR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your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b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environment</a:t>
            </a:r>
            <a:endParaRPr lang="fr-FR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13" name="object 88">
            <a:extLst>
              <a:ext uri="{FF2B5EF4-FFF2-40B4-BE49-F238E27FC236}">
                <a16:creationId xmlns:a16="http://schemas.microsoft.com/office/drawing/2014/main" id="{1F398AE9-92E5-AA51-7AA3-9947E438C40A}"/>
              </a:ext>
            </a:extLst>
          </p:cNvPr>
          <p:cNvSpPr txBox="1"/>
          <p:nvPr/>
        </p:nvSpPr>
        <p:spPr>
          <a:xfrm>
            <a:off x="7708901" y="4581065"/>
            <a:ext cx="29845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FFFF"/>
                </a:solidFill>
                <a:latin typeface="Mulish"/>
              </a:rPr>
              <a:t>Discover </a:t>
            </a:r>
            <a:r>
              <a:rPr lang="fr-FR" sz="1400" b="1" dirty="0" err="1">
                <a:solidFill>
                  <a:srgbClr val="FFFFFF"/>
                </a:solidFill>
                <a:latin typeface="Mulish"/>
              </a:rPr>
              <a:t>also</a:t>
            </a:r>
            <a:r>
              <a:rPr lang="fr-FR" sz="14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400" b="1" dirty="0">
                <a:solidFill>
                  <a:srgbClr val="FFFFFF"/>
                </a:solidFill>
                <a:latin typeface="Mulish"/>
              </a:rPr>
              <a:t> plug-ins</a:t>
            </a:r>
            <a:br>
              <a:rPr lang="fr-FR" sz="1400" b="1" dirty="0">
                <a:solidFill>
                  <a:srgbClr val="FFFFFF"/>
                </a:solidFill>
                <a:latin typeface="Mulish"/>
              </a:rPr>
            </a:br>
            <a:r>
              <a:rPr lang="fr-FR" sz="1400" b="1" dirty="0">
                <a:solidFill>
                  <a:srgbClr val="FFFFFF"/>
                </a:solidFill>
                <a:latin typeface="Mulish"/>
              </a:rPr>
              <a:t>for Rhino and </a:t>
            </a:r>
            <a:r>
              <a:rPr lang="fr-FR" sz="14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4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Mulish"/>
              </a:rPr>
              <a:t>stand-alone</a:t>
            </a:r>
            <a:r>
              <a:rPr lang="fr-FR" sz="14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Mulish"/>
              </a:rPr>
              <a:t>convertors</a:t>
            </a:r>
            <a:r>
              <a:rPr lang="fr-FR" sz="1400" b="1" dirty="0">
                <a:solidFill>
                  <a:srgbClr val="FFFFFF"/>
                </a:solidFill>
                <a:latin typeface="Mulish"/>
              </a:rPr>
              <a:t>.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B436D2D-ACF7-75C2-DE6C-D78F191F6954}"/>
              </a:ext>
            </a:extLst>
          </p:cNvPr>
          <p:cNvGrpSpPr/>
          <p:nvPr/>
        </p:nvGrpSpPr>
        <p:grpSpPr>
          <a:xfrm>
            <a:off x="337452" y="2130441"/>
            <a:ext cx="612000" cy="69723"/>
            <a:chOff x="5977421" y="5684190"/>
            <a:chExt cx="571206" cy="6972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C106AC-1AAE-0037-C191-A81D48EA69B7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DB0466-3305-D12F-BF50-8D3B4CE0EE9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4B7938-8B81-B4D2-8C00-FFDFAAF765A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8BAE339-E60D-4DBD-7E12-9A5B8036B336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object 88">
            <a:extLst>
              <a:ext uri="{FF2B5EF4-FFF2-40B4-BE49-F238E27FC236}">
                <a16:creationId xmlns:a16="http://schemas.microsoft.com/office/drawing/2014/main" id="{BEA724E3-53F0-8278-360B-87639D69805D}"/>
              </a:ext>
            </a:extLst>
          </p:cNvPr>
          <p:cNvSpPr txBox="1"/>
          <p:nvPr/>
        </p:nvSpPr>
        <p:spPr>
          <a:xfrm>
            <a:off x="7708901" y="1906561"/>
            <a:ext cx="2984500" cy="2294539"/>
          </a:xfrm>
          <a:prstGeom prst="rect">
            <a:avLst/>
          </a:prstGeom>
        </p:spPr>
        <p:txBody>
          <a:bodyPr vert="horz" wrap="square" lIns="503999" tIns="12700" rIns="0" bIns="0" rtlCol="0">
            <a:spAutoFit/>
          </a:bodyPr>
          <a:lstStyle/>
          <a:p>
            <a:pPr marL="29845" marR="110489">
              <a:lnSpc>
                <a:spcPct val="13090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CATIA V4 2D,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</a:p>
          <a:p>
            <a:pPr marL="29845" marR="110489">
              <a:lnSpc>
                <a:spcPct val="13090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CATIA V5 2D,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</a:p>
          <a:p>
            <a:pPr marL="29845" marR="110489">
              <a:lnSpc>
                <a:spcPct val="13090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CATIA V6, 3DEXPERIENCE 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Inventor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JT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PDF 3D </a:t>
            </a:r>
            <a:b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PLM XML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ProE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Creo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Parametric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</a:p>
          <a:p>
            <a:pPr marL="29845" marR="110489">
              <a:lnSpc>
                <a:spcPct val="13090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Solid Edge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</a:p>
          <a:p>
            <a:pPr marL="29845" marR="110489">
              <a:lnSpc>
                <a:spcPct val="13090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UG NX 2D, 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2F2B6B-60D2-D9EF-3ECB-C13B3AD376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5839917"/>
            <a:ext cx="853443" cy="8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29">
            <a:extLst>
              <a:ext uri="{FF2B5EF4-FFF2-40B4-BE49-F238E27FC236}">
                <a16:creationId xmlns:a16="http://schemas.microsoft.com/office/drawing/2014/main" id="{001650DA-F19D-267C-37B7-FD5E4FCE6E12}"/>
              </a:ext>
            </a:extLst>
          </p:cNvPr>
          <p:cNvSpPr txBox="1"/>
          <p:nvPr/>
        </p:nvSpPr>
        <p:spPr>
          <a:xfrm>
            <a:off x="3594100" y="1520612"/>
            <a:ext cx="3505200" cy="2641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Linear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and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angular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dimensions</a:t>
            </a:r>
            <a:b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3D B-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rep,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spc="-10" dirty="0" err="1">
                <a:solidFill>
                  <a:schemeClr val="accent1"/>
                </a:solidFill>
                <a:latin typeface="Mulish"/>
                <a:cs typeface="Mulish"/>
              </a:rPr>
              <a:t>Mesh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representation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Parts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assemblies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attributes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(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colors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textures,</a:t>
            </a:r>
            <a:r>
              <a:rPr lang="fr-FR" sz="1350" b="1" spc="-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…)</a:t>
            </a: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25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Product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 err="1">
                <a:solidFill>
                  <a:schemeClr val="accent1"/>
                </a:solidFill>
                <a:latin typeface="Mulish"/>
                <a:cs typeface="Mulish"/>
              </a:rPr>
              <a:t>Manufacturing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Information</a:t>
            </a:r>
            <a: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  <a:t>: </a:t>
            </a:r>
            <a:b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PMI</a:t>
            </a:r>
            <a:r>
              <a:rPr lang="fr-FR" sz="1350" b="1" spc="-5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20" dirty="0">
                <a:solidFill>
                  <a:schemeClr val="accent1"/>
                </a:solidFill>
                <a:latin typeface="Mulish"/>
                <a:cs typeface="Mulish"/>
              </a:rPr>
              <a:t> FD&amp;T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GDT,</a:t>
            </a:r>
            <a:br>
              <a:rPr lang="fr-FR" sz="13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spc="-25" dirty="0" err="1">
                <a:solidFill>
                  <a:schemeClr val="accent1"/>
                </a:solidFill>
                <a:latin typeface="Mulish"/>
                <a:cs typeface="Mulish"/>
              </a:rPr>
              <a:t>Metadata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10" dirty="0" err="1">
                <a:solidFill>
                  <a:schemeClr val="accent1"/>
                </a:solidFill>
                <a:latin typeface="Mulish"/>
                <a:cs typeface="Mulish"/>
              </a:rPr>
              <a:t>properties</a:t>
            </a: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3" name="object 129">
            <a:extLst>
              <a:ext uri="{FF2B5EF4-FFF2-40B4-BE49-F238E27FC236}">
                <a16:creationId xmlns:a16="http://schemas.microsoft.com/office/drawing/2014/main" id="{46B39B48-C616-2D75-C83D-E829C08DC1A4}"/>
              </a:ext>
            </a:extLst>
          </p:cNvPr>
          <p:cNvSpPr txBox="1"/>
          <p:nvPr/>
        </p:nvSpPr>
        <p:spPr>
          <a:xfrm>
            <a:off x="3594099" y="459493"/>
            <a:ext cx="3505203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960"/>
              </a:lnSpc>
              <a:spcBef>
                <a:spcPts val="20"/>
              </a:spcBef>
            </a:pP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Exploit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any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>
                <a:solidFill>
                  <a:schemeClr val="accent3"/>
                </a:solidFill>
                <a:latin typeface="Mulish-ExtraBold"/>
                <a:cs typeface="Mulish-ExtraBold"/>
              </a:rPr>
              <a:t>2D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b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and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25" dirty="0">
                <a:solidFill>
                  <a:schemeClr val="accent3"/>
                </a:solidFill>
                <a:latin typeface="Mulish-ExtraBold"/>
                <a:cs typeface="Mulish-ExtraBold"/>
              </a:rPr>
              <a:t>3D</a:t>
            </a:r>
            <a:r>
              <a:rPr lang="fr-FR" sz="1800" b="1" spc="-2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technical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data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C6C1C3E-AE9E-446E-7506-B445437C541E}"/>
              </a:ext>
            </a:extLst>
          </p:cNvPr>
          <p:cNvSpPr txBox="1"/>
          <p:nvPr/>
        </p:nvSpPr>
        <p:spPr>
          <a:xfrm>
            <a:off x="0" y="2284636"/>
            <a:ext cx="3594100" cy="2293113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Subcontracting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Collaborative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working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Multi-format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design,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Heterogeneous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supply-chain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environment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Long-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term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archiving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Quality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control,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measurement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>
              <a:lnSpc>
                <a:spcPts val="1140"/>
              </a:lnSpc>
              <a:spcBef>
                <a:spcPts val="8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Design, Production engineering,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prototyping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.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37" name="object 30">
            <a:extLst>
              <a:ext uri="{FF2B5EF4-FFF2-40B4-BE49-F238E27FC236}">
                <a16:creationId xmlns:a16="http://schemas.microsoft.com/office/drawing/2014/main" id="{702E853D-1359-9A4E-B2DD-1F8782EAEE52}"/>
              </a:ext>
            </a:extLst>
          </p:cNvPr>
          <p:cNvSpPr txBox="1"/>
          <p:nvPr/>
        </p:nvSpPr>
        <p:spPr>
          <a:xfrm>
            <a:off x="7099300" y="298560"/>
            <a:ext cx="3048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fr-FR" sz="1800" b="1" dirty="0" err="1">
                <a:solidFill>
                  <a:srgbClr val="FFFFFF"/>
                </a:solidFill>
                <a:latin typeface="Mulish"/>
                <a:cs typeface="Mulish"/>
              </a:rPr>
              <a:t>Opt</a:t>
            </a:r>
            <a:r>
              <a:rPr lang="fr-FR" sz="1800" b="1" dirty="0">
                <a:solidFill>
                  <a:srgbClr val="FFFFFF"/>
                </a:solidFill>
                <a:latin typeface="Mulish"/>
                <a:cs typeface="Mulish"/>
              </a:rPr>
              <a:t> for </a:t>
            </a:r>
            <a:r>
              <a:rPr lang="fr-FR" sz="1800" b="1" dirty="0" err="1">
                <a:solidFill>
                  <a:srgbClr val="FFFFFF"/>
                </a:solidFill>
                <a:latin typeface="Mulish"/>
                <a:cs typeface="Mulish"/>
              </a:rPr>
              <a:t>efficiency</a:t>
            </a:r>
            <a:endParaRPr lang="fr-FR" sz="1800" dirty="0">
              <a:latin typeface="Mulish"/>
              <a:cs typeface="Mulish"/>
            </a:endParaRPr>
          </a:p>
        </p:txBody>
      </p:sp>
      <p:sp>
        <p:nvSpPr>
          <p:cNvPr id="40" name="object 33">
            <a:extLst>
              <a:ext uri="{FF2B5EF4-FFF2-40B4-BE49-F238E27FC236}">
                <a16:creationId xmlns:a16="http://schemas.microsoft.com/office/drawing/2014/main" id="{8D4994B8-EE16-A617-38EA-51D4FAB637AC}"/>
              </a:ext>
            </a:extLst>
          </p:cNvPr>
          <p:cNvSpPr/>
          <p:nvPr/>
        </p:nvSpPr>
        <p:spPr>
          <a:xfrm>
            <a:off x="7528774" y="2120188"/>
            <a:ext cx="2762250" cy="0"/>
          </a:xfrm>
          <a:custGeom>
            <a:avLst/>
            <a:gdLst/>
            <a:ahLst/>
            <a:cxnLst/>
            <a:rect l="l" t="t" r="r" b="b"/>
            <a:pathLst>
              <a:path w="2762250">
                <a:moveTo>
                  <a:pt x="27620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24">
            <a:extLst>
              <a:ext uri="{FF2B5EF4-FFF2-40B4-BE49-F238E27FC236}">
                <a16:creationId xmlns:a16="http://schemas.microsoft.com/office/drawing/2014/main" id="{C5B37B17-8661-18A1-70D5-C2A7748D188A}"/>
              </a:ext>
            </a:extLst>
          </p:cNvPr>
          <p:cNvSpPr txBox="1"/>
          <p:nvPr/>
        </p:nvSpPr>
        <p:spPr>
          <a:xfrm>
            <a:off x="0" y="1704528"/>
            <a:ext cx="35941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Facilitate</a:t>
            </a:r>
            <a:r>
              <a:rPr lang="fr-FR" sz="1800" b="1" spc="-6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interoperability</a:t>
            </a:r>
            <a:endParaRPr lang="fr-FR" sz="1800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sp>
        <p:nvSpPr>
          <p:cNvPr id="3" name="object 126">
            <a:extLst>
              <a:ext uri="{FF2B5EF4-FFF2-40B4-BE49-F238E27FC236}">
                <a16:creationId xmlns:a16="http://schemas.microsoft.com/office/drawing/2014/main" id="{F49CAA52-BF58-81F9-4C82-44BAA1052002}"/>
              </a:ext>
            </a:extLst>
          </p:cNvPr>
          <p:cNvSpPr txBox="1"/>
          <p:nvPr/>
        </p:nvSpPr>
        <p:spPr>
          <a:xfrm>
            <a:off x="-1" y="5954415"/>
            <a:ext cx="3594099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n-US" sz="1250" dirty="0">
                <a:solidFill>
                  <a:schemeClr val="accent1"/>
                </a:solidFill>
                <a:latin typeface="Mulish"/>
                <a:cs typeface="Mulish"/>
              </a:rPr>
              <a:t>For a long time </a:t>
            </a:r>
            <a:r>
              <a:rPr lang="en-US" sz="1250" dirty="0" err="1">
                <a:solidFill>
                  <a:schemeClr val="accent1"/>
                </a:solidFill>
                <a:latin typeface="Mulish"/>
                <a:cs typeface="Mulish"/>
              </a:rPr>
              <a:t>Datakit</a:t>
            </a:r>
            <a:r>
              <a:rPr lang="en-US" sz="1250" dirty="0">
                <a:solidFill>
                  <a:schemeClr val="accent1"/>
                </a:solidFill>
                <a:latin typeface="Mulish"/>
                <a:cs typeface="Mulish"/>
              </a:rPr>
              <a:t> works in close relationships with several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  <a:r>
              <a:rPr lang="en-US" sz="1250" dirty="0">
                <a:solidFill>
                  <a:schemeClr val="accent1"/>
                </a:solidFill>
                <a:latin typeface="Mulish"/>
                <a:cs typeface="Mulish"/>
              </a:rPr>
              <a:t> resellers</a:t>
            </a:r>
            <a:br>
              <a:rPr lang="en-US" sz="12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en-US" sz="1250" dirty="0">
                <a:solidFill>
                  <a:schemeClr val="accent1"/>
                </a:solidFill>
                <a:latin typeface="Mulish"/>
                <a:cs typeface="Mulish"/>
              </a:rPr>
              <a:t>who propose its technical exchange date</a:t>
            </a:r>
            <a:br>
              <a:rPr lang="en-US" sz="12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en-US" sz="1250" dirty="0">
                <a:solidFill>
                  <a:schemeClr val="accent1"/>
                </a:solidFill>
                <a:latin typeface="Mulish"/>
                <a:cs typeface="Mulish"/>
              </a:rPr>
              <a:t>in lots of countries. </a:t>
            </a:r>
          </a:p>
          <a:p>
            <a:pPr marL="12700" marR="5080" algn="ctr">
              <a:spcBef>
                <a:spcPts val="100"/>
              </a:spcBef>
            </a:pPr>
            <a:r>
              <a:rPr lang="en-US" sz="1250" dirty="0">
                <a:solidFill>
                  <a:schemeClr val="accent1"/>
                </a:solidFill>
                <a:latin typeface="Mulish"/>
                <a:cs typeface="Mulish"/>
              </a:rPr>
              <a:t>Consult the list of our resellers or contact us </a:t>
            </a:r>
            <a:r>
              <a:rPr lang="en-US" sz="1250" b="1" dirty="0">
                <a:solidFill>
                  <a:schemeClr val="accent1"/>
                </a:solidFill>
                <a:latin typeface="Mulish"/>
                <a:cs typeface="Mulish"/>
                <a:hlinkClick r:id="rId4"/>
              </a:rPr>
              <a:t>solutions@datakit.com</a:t>
            </a:r>
            <a:r>
              <a:rPr lang="en-US" sz="1250" b="1" dirty="0">
                <a:solidFill>
                  <a:schemeClr val="accent1"/>
                </a:solidFill>
                <a:latin typeface="Mulish"/>
                <a:cs typeface="Mulish"/>
              </a:rPr>
              <a:t>! </a:t>
            </a:r>
            <a:endParaRPr lang="en-US" sz="125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4" name="object 127">
            <a:extLst>
              <a:ext uri="{FF2B5EF4-FFF2-40B4-BE49-F238E27FC236}">
                <a16:creationId xmlns:a16="http://schemas.microsoft.com/office/drawing/2014/main" id="{C7721A55-9918-34EA-2D49-08DCF98AD51E}"/>
              </a:ext>
            </a:extLst>
          </p:cNvPr>
          <p:cNvSpPr txBox="1"/>
          <p:nvPr/>
        </p:nvSpPr>
        <p:spPr>
          <a:xfrm>
            <a:off x="0" y="5190595"/>
            <a:ext cx="3594099" cy="51552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algn="ctr">
              <a:lnSpc>
                <a:spcPts val="1960"/>
              </a:lnSpc>
              <a:spcBef>
                <a:spcPts val="20"/>
              </a:spcBef>
            </a:pP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World </a:t>
            </a:r>
            <a:r>
              <a:rPr lang="fr-FR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wide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resellers</a:t>
            </a:r>
            <a:b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network</a:t>
            </a:r>
            <a:endParaRPr lang="fr-FR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38" name="object 120">
            <a:extLst>
              <a:ext uri="{FF2B5EF4-FFF2-40B4-BE49-F238E27FC236}">
                <a16:creationId xmlns:a16="http://schemas.microsoft.com/office/drawing/2014/main" id="{A5EDCE6F-9FEB-CFAE-AB1D-82E2D7B221EC}"/>
              </a:ext>
            </a:extLst>
          </p:cNvPr>
          <p:cNvSpPr/>
          <p:nvPr/>
        </p:nvSpPr>
        <p:spPr>
          <a:xfrm>
            <a:off x="4085590" y="2482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20">
            <a:extLst>
              <a:ext uri="{FF2B5EF4-FFF2-40B4-BE49-F238E27FC236}">
                <a16:creationId xmlns:a16="http://schemas.microsoft.com/office/drawing/2014/main" id="{D8FE6F98-8FA6-7EE4-3786-5D87DA1BFE5D}"/>
              </a:ext>
            </a:extLst>
          </p:cNvPr>
          <p:cNvSpPr/>
          <p:nvPr/>
        </p:nvSpPr>
        <p:spPr>
          <a:xfrm>
            <a:off x="4085590" y="3244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92">
            <a:extLst>
              <a:ext uri="{FF2B5EF4-FFF2-40B4-BE49-F238E27FC236}">
                <a16:creationId xmlns:a16="http://schemas.microsoft.com/office/drawing/2014/main" id="{1906CE50-0FF5-1289-7192-E07CCA9679B3}"/>
              </a:ext>
            </a:extLst>
          </p:cNvPr>
          <p:cNvSpPr txBox="1"/>
          <p:nvPr/>
        </p:nvSpPr>
        <p:spPr>
          <a:xfrm>
            <a:off x="3594100" y="5146829"/>
            <a:ext cx="3505203" cy="47192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ts val="1820"/>
              </a:lnSpc>
              <a:spcBef>
                <a:spcPts val="80"/>
              </a:spcBef>
            </a:pPr>
            <a:r>
              <a:rPr lang="fr-FR" sz="1600" b="1" dirty="0">
                <a:solidFill>
                  <a:srgbClr val="FFFFFF"/>
                </a:solidFill>
                <a:latin typeface="Mulish-ExtraBold"/>
                <a:cs typeface="Mulish-ExtraBold"/>
              </a:rPr>
              <a:t>DATAKIT, international</a:t>
            </a:r>
            <a:br>
              <a:rPr lang="fr-FR" sz="1600" b="1" dirty="0">
                <a:solidFill>
                  <a:srgbClr val="FFFFFF"/>
                </a:solidFill>
                <a:latin typeface="Mulish-ExtraBold"/>
                <a:cs typeface="Mulish-ExtraBold"/>
              </a:rPr>
            </a:br>
            <a:r>
              <a:rPr lang="fr-FR" sz="1600" b="1" dirty="0" err="1">
                <a:solidFill>
                  <a:srgbClr val="FFFFFF"/>
                </a:solidFill>
                <a:latin typeface="Mulish-ExtraBold"/>
                <a:cs typeface="Mulish-ExtraBold"/>
              </a:rPr>
              <a:t>technological</a:t>
            </a:r>
            <a:r>
              <a:rPr lang="fr-FR" sz="1600" b="1" dirty="0">
                <a:solidFill>
                  <a:srgbClr val="FFFFFF"/>
                </a:solidFill>
                <a:latin typeface="Mulish-ExtraBold"/>
                <a:cs typeface="Mulish-ExtraBold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-ExtraBold"/>
                <a:cs typeface="Mulish-ExtraBold"/>
              </a:rPr>
              <a:t>partner</a:t>
            </a:r>
            <a:endParaRPr lang="fr-FR" sz="1600" dirty="0">
              <a:latin typeface="Mulish-ExtraBold"/>
              <a:cs typeface="Mulish-ExtraBold"/>
            </a:endParaRPr>
          </a:p>
        </p:txBody>
      </p:sp>
      <p:sp>
        <p:nvSpPr>
          <p:cNvPr id="65" name="object 9">
            <a:extLst>
              <a:ext uri="{FF2B5EF4-FFF2-40B4-BE49-F238E27FC236}">
                <a16:creationId xmlns:a16="http://schemas.microsoft.com/office/drawing/2014/main" id="{79BD6151-FFAB-532F-94A8-1C7601E22EFA}"/>
              </a:ext>
            </a:extLst>
          </p:cNvPr>
          <p:cNvSpPr txBox="1"/>
          <p:nvPr/>
        </p:nvSpPr>
        <p:spPr>
          <a:xfrm>
            <a:off x="7099300" y="885825"/>
            <a:ext cx="3466629" cy="3784804"/>
          </a:xfrm>
          <a:prstGeom prst="rect">
            <a:avLst/>
          </a:prstGeom>
        </p:spPr>
        <p:txBody>
          <a:bodyPr vert="horz" wrap="square" lIns="540000" tIns="14400" rIns="0" bIns="0" rtlCol="0">
            <a:spAutoFit/>
          </a:bodyPr>
          <a:lstStyle/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</a:rPr>
              <a:t>By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installing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the plug-in, a menu</a:t>
            </a:r>
            <a:br>
              <a:rPr lang="fr-FR" sz="1250" b="1" dirty="0">
                <a:solidFill>
                  <a:schemeClr val="accent1"/>
                </a:solidFill>
                <a:latin typeface="Mulish"/>
              </a:rPr>
            </a:b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is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added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to </a:t>
            </a:r>
            <a:r>
              <a:rPr lang="fr-FR" sz="1250" b="1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® </a:t>
            </a:r>
            <a:b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500" b="1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Thus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,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directly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from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this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menu, </a:t>
            </a:r>
            <a:br>
              <a:rPr lang="fr-FR" sz="1250" b="1" dirty="0">
                <a:solidFill>
                  <a:schemeClr val="accent1"/>
                </a:solidFill>
                <a:latin typeface="Mulish"/>
              </a:rPr>
            </a:b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you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will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perform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any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models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import or export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operations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br>
              <a:rPr lang="fr-FR" sz="1250" b="1" dirty="0">
                <a:solidFill>
                  <a:schemeClr val="accent1"/>
                </a:solidFill>
                <a:latin typeface="Mulish"/>
              </a:rPr>
            </a:br>
            <a:r>
              <a:rPr lang="fr-FR" sz="1250" b="1" dirty="0">
                <a:solidFill>
                  <a:schemeClr val="accent1"/>
                </a:solidFill>
                <a:latin typeface="Mulish"/>
              </a:rPr>
              <a:t>in the format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you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have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chosen</a:t>
            </a:r>
            <a:endParaRPr lang="fr-FR" sz="1250" b="1" dirty="0">
              <a:solidFill>
                <a:schemeClr val="accent1"/>
              </a:solidFill>
              <a:latin typeface="Mulish"/>
            </a:endParaRPr>
          </a:p>
          <a:p>
            <a:pPr>
              <a:spcBef>
                <a:spcPts val="100"/>
              </a:spcBef>
              <a:buSzPct val="150000"/>
            </a:pPr>
            <a:endParaRPr lang="fr-FR" sz="500" b="1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altLang="fr-FR" sz="1250" b="1" dirty="0">
                <a:solidFill>
                  <a:schemeClr val="accent1"/>
                </a:solidFill>
                <a:latin typeface="Mulish"/>
              </a:rPr>
              <a:t>Fast and </a:t>
            </a:r>
            <a:r>
              <a:rPr lang="fr-FR" altLang="fr-FR" sz="1250" b="1" dirty="0" err="1">
                <a:solidFill>
                  <a:schemeClr val="accent1"/>
                </a:solidFill>
                <a:latin typeface="Mulish"/>
              </a:rPr>
              <a:t>complete</a:t>
            </a:r>
            <a:r>
              <a:rPr lang="fr-FR" altLang="fr-FR" sz="1250" b="1" dirty="0">
                <a:solidFill>
                  <a:schemeClr val="accent1"/>
                </a:solidFill>
                <a:latin typeface="Mulish"/>
              </a:rPr>
              <a:t> data </a:t>
            </a:r>
            <a:r>
              <a:rPr lang="fr-FR" altLang="fr-FR" sz="1250" b="1" dirty="0" err="1">
                <a:solidFill>
                  <a:schemeClr val="accent1"/>
                </a:solidFill>
                <a:latin typeface="Mulish"/>
              </a:rPr>
              <a:t>processing</a:t>
            </a:r>
            <a:endParaRPr lang="fr-FR" altLang="fr-FR" sz="1250" b="1" dirty="0">
              <a:solidFill>
                <a:schemeClr val="accent1"/>
              </a:solidFill>
              <a:latin typeface="Mulish"/>
            </a:endParaRPr>
          </a:p>
          <a:p>
            <a:pPr>
              <a:spcBef>
                <a:spcPts val="100"/>
              </a:spcBef>
              <a:buSzPct val="150000"/>
            </a:pPr>
            <a:endParaRPr lang="fr-FR" altLang="fr-FR" sz="500" b="1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en-US" sz="1250" b="1" dirty="0">
                <a:solidFill>
                  <a:schemeClr val="accent1"/>
                </a:solidFill>
                <a:latin typeface="Mulish"/>
              </a:rPr>
              <a:t>Filter data any way you choose</a:t>
            </a:r>
          </a:p>
          <a:p>
            <a:pPr>
              <a:spcBef>
                <a:spcPts val="100"/>
              </a:spcBef>
              <a:buSzPct val="150000"/>
            </a:pPr>
            <a:endParaRPr lang="fr-FR" sz="500" b="1" dirty="0">
              <a:solidFill>
                <a:schemeClr val="accent1"/>
              </a:solidFill>
              <a:latin typeface="Mulish" pitchFamily="2" charset="0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Quarterly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 updates</a:t>
            </a:r>
            <a:b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=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perfect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 compatibility</a:t>
            </a:r>
            <a:b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 the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latest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 versions </a:t>
            </a:r>
            <a:b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of CAD software</a:t>
            </a:r>
          </a:p>
          <a:p>
            <a:pPr>
              <a:spcBef>
                <a:spcPts val="100"/>
              </a:spcBef>
              <a:buSzPct val="150000"/>
            </a:pPr>
            <a:endParaRPr lang="fr-FR" sz="5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</a:rPr>
              <a:t>The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converters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enable designers to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read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files not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natively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compliant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with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250" b="1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® </a:t>
            </a:r>
            <a:br>
              <a:rPr lang="fr-FR" sz="1250" b="1" dirty="0">
                <a:solidFill>
                  <a:schemeClr val="accent1"/>
                </a:solidFill>
                <a:latin typeface="Mulish"/>
              </a:rPr>
            </a:br>
            <a:r>
              <a:rPr lang="fr-FR" sz="1250" b="1" dirty="0">
                <a:solidFill>
                  <a:schemeClr val="accent1"/>
                </a:solidFill>
                <a:latin typeface="Mulish"/>
              </a:rPr>
              <a:t>and to store files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different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</a:t>
            </a:r>
            <a:br>
              <a:rPr lang="fr-FR" sz="1250" b="1" dirty="0">
                <a:solidFill>
                  <a:schemeClr val="accent1"/>
                </a:solidFill>
                <a:latin typeface="Mulish"/>
              </a:rPr>
            </a:br>
            <a:r>
              <a:rPr lang="fr-FR" sz="1250" b="1" dirty="0" err="1">
                <a:solidFill>
                  <a:schemeClr val="accent1"/>
                </a:solidFill>
                <a:latin typeface="Mulish"/>
              </a:rPr>
              <a:t>from</a:t>
            </a:r>
            <a:r>
              <a:rPr lang="fr-FR" sz="1250" b="1" dirty="0">
                <a:solidFill>
                  <a:schemeClr val="accent1"/>
                </a:solidFill>
                <a:latin typeface="Mulish"/>
              </a:rPr>
              <a:t> the </a:t>
            </a:r>
            <a:r>
              <a:rPr lang="fr-FR" sz="1250" b="1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® </a:t>
            </a:r>
            <a:r>
              <a:rPr lang="fr-FR" sz="1250" b="1" spc="-10" dirty="0" err="1">
                <a:solidFill>
                  <a:schemeClr val="accent1"/>
                </a:solidFill>
                <a:latin typeface="Mulish"/>
                <a:cs typeface="Mulish"/>
              </a:rPr>
              <a:t>ones</a:t>
            </a: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.</a:t>
            </a:r>
            <a:endParaRPr lang="fr-FR" sz="1250" b="1" dirty="0">
              <a:solidFill>
                <a:schemeClr val="accent1"/>
              </a:solidFill>
              <a:latin typeface="Mulish"/>
            </a:endParaRP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A0FC2F4D-B0DD-4198-D99E-C4EBF0C9448A}"/>
              </a:ext>
            </a:extLst>
          </p:cNvPr>
          <p:cNvGrpSpPr/>
          <p:nvPr/>
        </p:nvGrpSpPr>
        <p:grpSpPr>
          <a:xfrm>
            <a:off x="3975100" y="5849677"/>
            <a:ext cx="2979526" cy="219397"/>
            <a:chOff x="4119775" y="5849677"/>
            <a:chExt cx="2979526" cy="219397"/>
          </a:xfrm>
        </p:grpSpPr>
        <p:sp>
          <p:nvSpPr>
            <p:cNvPr id="60" name="object 133">
              <a:extLst>
                <a:ext uri="{FF2B5EF4-FFF2-40B4-BE49-F238E27FC236}">
                  <a16:creationId xmlns:a16="http://schemas.microsoft.com/office/drawing/2014/main" id="{8BB7ABE3-C980-FD28-13A9-CED8F7E3E0C8}"/>
                </a:ext>
              </a:extLst>
            </p:cNvPr>
            <p:cNvSpPr txBox="1"/>
            <p:nvPr/>
          </p:nvSpPr>
          <p:spPr>
            <a:xfrm>
              <a:off x="4411949" y="5849677"/>
              <a:ext cx="2687352" cy="155684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410845">
                <a:lnSpc>
                  <a:spcPts val="1000"/>
                </a:lnSpc>
                <a:spcBef>
                  <a:spcPts val="200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30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years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' of data exchange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experience</a:t>
              </a:r>
              <a:endParaRPr lang="fr-FR" sz="1000" dirty="0">
                <a:latin typeface="Mulish"/>
                <a:cs typeface="Mulish"/>
              </a:endParaRP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C8838FC3-0277-9061-676B-D3F08B6DEBC2}"/>
                </a:ext>
              </a:extLst>
            </p:cNvPr>
            <p:cNvGrpSpPr/>
            <p:nvPr/>
          </p:nvGrpSpPr>
          <p:grpSpPr>
            <a:xfrm>
              <a:off x="4119775" y="5914204"/>
              <a:ext cx="149142" cy="154870"/>
              <a:chOff x="4347417" y="4859468"/>
              <a:chExt cx="149142" cy="1548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E5BD1E3-1120-886D-2CEF-494C1AD4799C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EC5B0A-03FC-057B-AF7C-B9C52A9ECE7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29A1B01-0801-5896-9806-C40657646C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707C4AE4-921D-C4C1-405A-F0F82D9835B8}"/>
              </a:ext>
            </a:extLst>
          </p:cNvPr>
          <p:cNvGrpSpPr/>
          <p:nvPr/>
        </p:nvGrpSpPr>
        <p:grpSpPr>
          <a:xfrm>
            <a:off x="3975100" y="6941164"/>
            <a:ext cx="2979526" cy="283924"/>
            <a:chOff x="4119775" y="6985433"/>
            <a:chExt cx="2979526" cy="283924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466C182F-9C7D-D761-347B-4553F1BC1E65}"/>
                </a:ext>
              </a:extLst>
            </p:cNvPr>
            <p:cNvGrpSpPr/>
            <p:nvPr/>
          </p:nvGrpSpPr>
          <p:grpSpPr>
            <a:xfrm>
              <a:off x="4119775" y="7114080"/>
              <a:ext cx="149142" cy="154870"/>
              <a:chOff x="4347417" y="4859468"/>
              <a:chExt cx="149142" cy="15487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A3C5C00-7700-DAB2-C5F6-4ED7522A4953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CA6D1C3-B33E-074F-530B-4A915349B2B5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81BCB441-0FF5-5068-84C9-C6E336B3B2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0" name="object 133">
              <a:extLst>
                <a:ext uri="{FF2B5EF4-FFF2-40B4-BE49-F238E27FC236}">
                  <a16:creationId xmlns:a16="http://schemas.microsoft.com/office/drawing/2014/main" id="{A8C1F2CC-7993-D964-0137-F25E2D1BF065}"/>
                </a:ext>
              </a:extLst>
            </p:cNvPr>
            <p:cNvSpPr txBox="1"/>
            <p:nvPr/>
          </p:nvSpPr>
          <p:spPr>
            <a:xfrm>
              <a:off x="4411949" y="6985433"/>
              <a:ext cx="2687352" cy="283924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5080">
                <a:lnSpc>
                  <a:spcPts val="1000"/>
                </a:lnSpc>
                <a:spcBef>
                  <a:spcPts val="670"/>
                </a:spcBef>
              </a:pP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Technology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integrated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by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numerous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software editors and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industry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professionals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  <a:endParaRPr lang="fr-FR" sz="1000" dirty="0">
                <a:latin typeface="Mulish"/>
                <a:cs typeface="Mulish"/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DD1D7EFC-537E-EFA1-5FEC-59BAE6A13E21}"/>
              </a:ext>
            </a:extLst>
          </p:cNvPr>
          <p:cNvGrpSpPr/>
          <p:nvPr/>
        </p:nvGrpSpPr>
        <p:grpSpPr>
          <a:xfrm>
            <a:off x="3975100" y="6213506"/>
            <a:ext cx="2979526" cy="283924"/>
            <a:chOff x="4119775" y="6204878"/>
            <a:chExt cx="2979526" cy="28392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0D512C7-A7C7-085E-C326-E5CAA9FDDC4C}"/>
                </a:ext>
              </a:extLst>
            </p:cNvPr>
            <p:cNvGrpSpPr/>
            <p:nvPr/>
          </p:nvGrpSpPr>
          <p:grpSpPr>
            <a:xfrm>
              <a:off x="4119775" y="6269405"/>
              <a:ext cx="149142" cy="154870"/>
              <a:chOff x="4347417" y="4859468"/>
              <a:chExt cx="149142" cy="15487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B4F99F9-46CA-9378-77E5-662B4A23C149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D93775E-2920-2599-17A8-934F45D6305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A7056901-95BB-031D-0145-9A215015F5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3" name="object 133">
              <a:extLst>
                <a:ext uri="{FF2B5EF4-FFF2-40B4-BE49-F238E27FC236}">
                  <a16:creationId xmlns:a16="http://schemas.microsoft.com/office/drawing/2014/main" id="{1B867F65-FFDF-2E11-4ECA-DBF3339F977C}"/>
                </a:ext>
              </a:extLst>
            </p:cNvPr>
            <p:cNvSpPr txBox="1"/>
            <p:nvPr/>
          </p:nvSpPr>
          <p:spPr>
            <a:xfrm>
              <a:off x="4411949" y="6204878"/>
              <a:ext cx="2687352" cy="283924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lnSpc>
                  <a:spcPts val="1000"/>
                </a:lnSpc>
                <a:spcBef>
                  <a:spcPts val="795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High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qualified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R&amp;D and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technical</a:t>
              </a:r>
              <a:b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support teams.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607AE246-19C3-7A84-C9D5-7B4CCC5FF6A5}"/>
              </a:ext>
            </a:extLst>
          </p:cNvPr>
          <p:cNvGrpSpPr/>
          <p:nvPr/>
        </p:nvGrpSpPr>
        <p:grpSpPr>
          <a:xfrm>
            <a:off x="3975100" y="6577335"/>
            <a:ext cx="2979526" cy="333425"/>
            <a:chOff x="4119775" y="6494243"/>
            <a:chExt cx="2979526" cy="333425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FB6EAC64-4A86-3DDD-C820-0315FD843286}"/>
                </a:ext>
              </a:extLst>
            </p:cNvPr>
            <p:cNvGrpSpPr/>
            <p:nvPr/>
          </p:nvGrpSpPr>
          <p:grpSpPr>
            <a:xfrm>
              <a:off x="4119775" y="6558770"/>
              <a:ext cx="149142" cy="154870"/>
              <a:chOff x="4347417" y="4859468"/>
              <a:chExt cx="149142" cy="15487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4C6A220-EAC0-A51D-360F-1A699E307E18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58BBF8A-EE65-8944-A79A-95C68F086C61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0B59031D-95D4-7820-4903-A6B91C15B6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8" name="object 133">
              <a:extLst>
                <a:ext uri="{FF2B5EF4-FFF2-40B4-BE49-F238E27FC236}">
                  <a16:creationId xmlns:a16="http://schemas.microsoft.com/office/drawing/2014/main" id="{3B346CF8-4B35-BEA5-BF67-2ACA2C1C4449}"/>
                </a:ext>
              </a:extLst>
            </p:cNvPr>
            <p:cNvSpPr txBox="1"/>
            <p:nvPr/>
          </p:nvSpPr>
          <p:spPr>
            <a:xfrm>
              <a:off x="4411949" y="6494243"/>
              <a:ext cx="2687352" cy="333425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spcBef>
                  <a:spcPts val="795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French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company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with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a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resolutely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b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international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outlook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318513B4-E208-E655-2D41-AA0D297CB99E}"/>
              </a:ext>
            </a:extLst>
          </p:cNvPr>
          <p:cNvGrpSpPr/>
          <p:nvPr/>
        </p:nvGrpSpPr>
        <p:grpSpPr>
          <a:xfrm>
            <a:off x="5061098" y="5684190"/>
            <a:ext cx="571206" cy="69723"/>
            <a:chOff x="5977421" y="5684190"/>
            <a:chExt cx="571206" cy="6972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AA455-E192-4820-D26E-258724C98664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DA6C4D6-D43E-5F8B-AB1B-182D0145B4B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E286D94-5507-E400-2D0F-321E119F770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107E1E46-7A77-A319-E2B5-86A4B60C70C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EA11195-A653-F5E0-B0C2-7361E80C67BE}"/>
              </a:ext>
            </a:extLst>
          </p:cNvPr>
          <p:cNvGrpSpPr/>
          <p:nvPr/>
        </p:nvGrpSpPr>
        <p:grpSpPr>
          <a:xfrm>
            <a:off x="1491049" y="5794810"/>
            <a:ext cx="612000" cy="69723"/>
            <a:chOff x="5977421" y="5684190"/>
            <a:chExt cx="571206" cy="6972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0363C01-8FEF-5A2A-2BAA-0B5C27ACFB8D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DA1122-0A9B-A980-EE37-25713F8C5748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0DFBDCD-81B6-3167-C44B-917AC3586D35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6776D5A4-DAD7-409B-2291-7BFAE063B2B1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AFE8EA03-609B-AF73-0894-B32EBF8C009C}"/>
              </a:ext>
            </a:extLst>
          </p:cNvPr>
          <p:cNvGrpSpPr/>
          <p:nvPr/>
        </p:nvGrpSpPr>
        <p:grpSpPr>
          <a:xfrm>
            <a:off x="1491050" y="2105025"/>
            <a:ext cx="612000" cy="69723"/>
            <a:chOff x="5977421" y="5684190"/>
            <a:chExt cx="571206" cy="6972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A13CE49-5F76-D2E9-AF3F-08228E1B7E3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D5EDDE1-C172-3E36-B318-62339F24661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ED7917E-B100-B75F-14ED-7AD972254E28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C09B5F51-42D9-5CC2-F095-D08F79F298A9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7CA9121C-F23D-BC92-B347-E21C29BE6778}"/>
              </a:ext>
            </a:extLst>
          </p:cNvPr>
          <p:cNvGrpSpPr>
            <a:grpSpLocks noChangeAspect="1"/>
          </p:cNvGrpSpPr>
          <p:nvPr/>
        </p:nvGrpSpPr>
        <p:grpSpPr>
          <a:xfrm>
            <a:off x="5040700" y="1115923"/>
            <a:ext cx="612000" cy="74702"/>
            <a:chOff x="5977421" y="5684190"/>
            <a:chExt cx="571206" cy="6972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E682CF2-D20E-BCD7-F761-B82F44A28632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B66686-D6CD-639A-7F52-C3417350B7F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736C72B-F973-722B-0CAE-284B501653B2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D917FFA4-D80F-C5DF-F726-2A545B7EFE5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3452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KIT">
      <a:dk1>
        <a:srgbClr val="000000"/>
      </a:dk1>
      <a:lt1>
        <a:srgbClr val="FFFFFF"/>
      </a:lt1>
      <a:dk2>
        <a:srgbClr val="626469"/>
      </a:dk2>
      <a:lt2>
        <a:srgbClr val="F3F3F3"/>
      </a:lt2>
      <a:accent1>
        <a:srgbClr val="0B2C40"/>
      </a:accent1>
      <a:accent2>
        <a:srgbClr val="0BB3DF"/>
      </a:accent2>
      <a:accent3>
        <a:srgbClr val="E9511D"/>
      </a:accent3>
      <a:accent4>
        <a:srgbClr val="F79545"/>
      </a:accent4>
      <a:accent5>
        <a:srgbClr val="F0EEEA"/>
      </a:accent5>
      <a:accent6>
        <a:srgbClr val="B4B4B3"/>
      </a:accent6>
      <a:hlink>
        <a:srgbClr val="0BB3DF"/>
      </a:hlink>
      <a:folHlink>
        <a:srgbClr val="0B2C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466</Words>
  <Application>Microsoft Office PowerPoint</Application>
  <PresentationFormat>Personnalisé</PresentationFormat>
  <Paragraphs>69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Calibri</vt:lpstr>
      <vt:lpstr>Google Sans</vt:lpstr>
      <vt:lpstr>Mulish</vt:lpstr>
      <vt:lpstr>Mulish-ExtraBold</vt:lpstr>
      <vt:lpstr>Myriad Pro</vt:lpstr>
      <vt:lpstr>Times New Roman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DTK_brochure_crosscadware copie</dc:title>
  <dc:creator>Christine FORTUNIER</dc:creator>
  <cp:lastModifiedBy>Christine FORTUNIER</cp:lastModifiedBy>
  <cp:revision>107</cp:revision>
  <dcterms:created xsi:type="dcterms:W3CDTF">2023-07-25T14:01:21Z</dcterms:created>
  <dcterms:modified xsi:type="dcterms:W3CDTF">2024-09-12T13:15:42Z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2023-07-25T00:00:00Z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2023-07-25T00:00:00Z</vt:filetime>
  </property>
  <property fmtid="{D5CDD505-2E9C-101B-9397-08002B2CF9AE}" pid="5" name="Producer">
    <vt:lpwstr>Adobe PDF library 17.00</vt:lpwstr>
  </property>
</Properties>
</file>