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4" r:id="rId3"/>
    <p:sldId id="262" r:id="rId4"/>
    <p:sldId id="261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42B82-2B85-493B-B757-806CBD637591}" v="2" dt="2023-10-24T13:52:21.5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9"/>
    <p:restoredTop sz="94607"/>
  </p:normalViewPr>
  <p:slideViewPr>
    <p:cSldViewPr>
      <p:cViewPr varScale="1">
        <p:scale>
          <a:sx n="71" d="100"/>
          <a:sy n="71" d="100"/>
        </p:scale>
        <p:origin x="1819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dio Petit A" clId="Web-{A0D42B82-2B85-493B-B757-806CBD637591}"/>
    <pc:docChg chg="addSld delSld">
      <pc:chgData name="Studio Petit A" userId="" providerId="" clId="Web-{A0D42B82-2B85-493B-B757-806CBD637591}" dt="2023-10-24T13:52:21.537" v="1"/>
      <pc:docMkLst>
        <pc:docMk/>
      </pc:docMkLst>
      <pc:sldChg chg="new del">
        <pc:chgData name="Studio Petit A" userId="" providerId="" clId="Web-{A0D42B82-2B85-493B-B757-806CBD637591}" dt="2023-10-24T13:52:21.537" v="1"/>
        <pc:sldMkLst>
          <pc:docMk/>
          <pc:sldMk cId="1100030075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532604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3A280A-F523-F376-3F93-F5CFBC7D4F7A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333625"/>
            <a:ext cx="1995964" cy="48387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222649D8-FB93-78F4-B9AB-AB890A7DBF0A}"/>
              </a:ext>
            </a:extLst>
          </p:cNvPr>
          <p:cNvGrpSpPr/>
          <p:nvPr userDrawn="1"/>
        </p:nvGrpSpPr>
        <p:grpSpPr>
          <a:xfrm>
            <a:off x="4932698" y="5007705"/>
            <a:ext cx="828005" cy="831120"/>
            <a:chOff x="4916130" y="4935378"/>
            <a:chExt cx="828005" cy="8311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65B961-5E12-120F-EADA-9CDBF2645232}"/>
                </a:ext>
              </a:extLst>
            </p:cNvPr>
            <p:cNvSpPr/>
            <p:nvPr userDrawn="1"/>
          </p:nvSpPr>
          <p:spPr>
            <a:xfrm>
              <a:off x="4916130" y="4935378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3D29E61-FAA8-E7C5-025E-CC9B909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06282" y="5027088"/>
              <a:ext cx="647700" cy="647700"/>
            </a:xfrm>
            <a:prstGeom prst="rect">
              <a:avLst/>
            </a:prstGeom>
          </p:spPr>
        </p:pic>
      </p:grpSp>
      <p:sp>
        <p:nvSpPr>
          <p:cNvPr id="4" name="object 179">
            <a:extLst>
              <a:ext uri="{FF2B5EF4-FFF2-40B4-BE49-F238E27FC236}">
                <a16:creationId xmlns:a16="http://schemas.microsoft.com/office/drawing/2014/main" id="{DB214554-D8C6-F195-EB21-C0DCD858CCBB}"/>
              </a:ext>
            </a:extLst>
          </p:cNvPr>
          <p:cNvSpPr txBox="1"/>
          <p:nvPr userDrawn="1"/>
        </p:nvSpPr>
        <p:spPr>
          <a:xfrm>
            <a:off x="3594100" y="313574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C8C4178-E0A9-1CD4-8038-AFEF8CFB137B}"/>
              </a:ext>
            </a:extLst>
          </p:cNvPr>
          <p:cNvSpPr txBox="1"/>
          <p:nvPr userDrawn="1"/>
        </p:nvSpPr>
        <p:spPr>
          <a:xfrm>
            <a:off x="3594100" y="393070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058D63D9-2800-74A2-AD2A-1C4539CF2EF0}"/>
              </a:ext>
            </a:extLst>
          </p:cNvPr>
          <p:cNvSpPr txBox="1"/>
          <p:nvPr userDrawn="1"/>
        </p:nvSpPr>
        <p:spPr>
          <a:xfrm>
            <a:off x="3594100" y="434980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028825"/>
            <a:ext cx="1995964" cy="48387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532604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5BD968C-7E9D-3181-3EB3-666D7BB09A38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sp>
        <p:nvSpPr>
          <p:cNvPr id="4" name="object 148">
            <a:extLst>
              <a:ext uri="{FF2B5EF4-FFF2-40B4-BE49-F238E27FC236}">
                <a16:creationId xmlns:a16="http://schemas.microsoft.com/office/drawing/2014/main" id="{78519C16-29A1-B005-0D35-E5C857911D8C}"/>
              </a:ext>
            </a:extLst>
          </p:cNvPr>
          <p:cNvSpPr txBox="1"/>
          <p:nvPr userDrawn="1"/>
        </p:nvSpPr>
        <p:spPr>
          <a:xfrm>
            <a:off x="3594100" y="4461698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reseller </a:t>
            </a:r>
            <a:r>
              <a:rPr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5" name="object 122">
            <a:extLst>
              <a:ext uri="{FF2B5EF4-FFF2-40B4-BE49-F238E27FC236}">
                <a16:creationId xmlns:a16="http://schemas.microsoft.com/office/drawing/2014/main" id="{D0F66DF5-22C6-133F-9ACE-5AC81BC4C024}"/>
              </a:ext>
            </a:extLst>
          </p:cNvPr>
          <p:cNvSpPr/>
          <p:nvPr userDrawn="1"/>
        </p:nvSpPr>
        <p:spPr>
          <a:xfrm>
            <a:off x="4130357" y="4756286"/>
            <a:ext cx="2432685" cy="1250950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79">
            <a:extLst>
              <a:ext uri="{FF2B5EF4-FFF2-40B4-BE49-F238E27FC236}">
                <a16:creationId xmlns:a16="http://schemas.microsoft.com/office/drawing/2014/main" id="{2BA7FAFA-5ED0-7C41-EA22-DA094B55067A}"/>
              </a:ext>
            </a:extLst>
          </p:cNvPr>
          <p:cNvSpPr txBox="1"/>
          <p:nvPr userDrawn="1"/>
        </p:nvSpPr>
        <p:spPr>
          <a:xfrm>
            <a:off x="3594100" y="271462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779DB14-4E9F-B381-5CE6-C9AB4086CFE3}"/>
              </a:ext>
            </a:extLst>
          </p:cNvPr>
          <p:cNvSpPr txBox="1"/>
          <p:nvPr userDrawn="1"/>
        </p:nvSpPr>
        <p:spPr>
          <a:xfrm>
            <a:off x="3594100" y="350958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42E0B309-AD81-ACAE-298A-13C0D0BF376B}"/>
              </a:ext>
            </a:extLst>
          </p:cNvPr>
          <p:cNvSpPr txBox="1"/>
          <p:nvPr userDrawn="1"/>
        </p:nvSpPr>
        <p:spPr>
          <a:xfrm>
            <a:off x="3594100" y="392868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41D10C67-F20D-3935-E8FC-39D82DE2E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3" y="-7400"/>
            <a:ext cx="10774152" cy="3262956"/>
          </a:xfrm>
          <a:prstGeom prst="rect">
            <a:avLst/>
          </a:prstGeom>
        </p:spPr>
      </p:pic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F10F30D-15EE-901B-38B6-90B8035610FE}"/>
              </a:ext>
            </a:extLst>
          </p:cNvPr>
          <p:cNvSpPr/>
          <p:nvPr userDrawn="1"/>
        </p:nvSpPr>
        <p:spPr>
          <a:xfrm>
            <a:off x="0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96446A58-CCFE-E83E-F21F-6CD6E5F74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552825"/>
            <a:ext cx="3371127" cy="817243"/>
          </a:xfrm>
          <a:prstGeom prst="rect">
            <a:avLst/>
          </a:prstGeom>
        </p:spPr>
      </p:pic>
      <p:sp>
        <p:nvSpPr>
          <p:cNvPr id="96" name="Triangle 95">
            <a:extLst>
              <a:ext uri="{FF2B5EF4-FFF2-40B4-BE49-F238E27FC236}">
                <a16:creationId xmlns:a16="http://schemas.microsoft.com/office/drawing/2014/main" id="{CCF08991-4E43-0548-7F31-26EF8AFCBC34}"/>
              </a:ext>
            </a:extLst>
          </p:cNvPr>
          <p:cNvSpPr/>
          <p:nvPr userDrawn="1"/>
        </p:nvSpPr>
        <p:spPr>
          <a:xfrm>
            <a:off x="3177919" y="6344996"/>
            <a:ext cx="4337563" cy="1227379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E4D1ADE-63C9-B4C6-DDB9-B896276BEE8F}"/>
              </a:ext>
            </a:extLst>
          </p:cNvPr>
          <p:cNvGrpSpPr/>
          <p:nvPr userDrawn="1"/>
        </p:nvGrpSpPr>
        <p:grpSpPr>
          <a:xfrm>
            <a:off x="4932697" y="6193959"/>
            <a:ext cx="828005" cy="831120"/>
            <a:chOff x="4932697" y="6193959"/>
            <a:chExt cx="828005" cy="831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3FB198-5240-1D0B-13AA-0EA0C144F259}"/>
                </a:ext>
              </a:extLst>
            </p:cNvPr>
            <p:cNvSpPr/>
            <p:nvPr userDrawn="1"/>
          </p:nvSpPr>
          <p:spPr>
            <a:xfrm>
              <a:off x="4932697" y="6193959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0465665-80A6-71AF-42C2-2AB7DCE13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22849" y="6285669"/>
              <a:ext cx="647700" cy="647700"/>
            </a:xfrm>
            <a:prstGeom prst="rect">
              <a:avLst/>
            </a:prstGeom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130177-EC2A-DFFD-8801-04057DE4A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5" y="0"/>
            <a:ext cx="3599344" cy="15331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9563D8-56E3-D9E5-897E-8E5968C52F54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1786"/>
          <a:stretch/>
        </p:blipFill>
        <p:spPr>
          <a:xfrm>
            <a:off x="7099300" y="4995705"/>
            <a:ext cx="3594099" cy="2593895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B4827-A654-F4BD-B9B7-B275CB2485E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noFill/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6">
            <a:extLst>
              <a:ext uri="{FF2B5EF4-FFF2-40B4-BE49-F238E27FC236}">
                <a16:creationId xmlns:a16="http://schemas.microsoft.com/office/drawing/2014/main" id="{5AE0A98B-644E-1FB6-3FBE-9BB94FB34D68}"/>
              </a:ext>
            </a:extLst>
          </p:cNvPr>
          <p:cNvSpPr/>
          <p:nvPr userDrawn="1"/>
        </p:nvSpPr>
        <p:spPr>
          <a:xfrm>
            <a:off x="7133263" y="4286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C66D85AC-8F6E-D758-0448-6630392BC900}"/>
              </a:ext>
            </a:extLst>
          </p:cNvPr>
          <p:cNvSpPr txBox="1"/>
          <p:nvPr/>
        </p:nvSpPr>
        <p:spPr>
          <a:xfrm>
            <a:off x="0" y="1624702"/>
            <a:ext cx="3594100" cy="352832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single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run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on a computer or a server,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subscription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licence,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compliant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Linux or Mac OS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 command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line utility,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Possible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processes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automation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and batch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execution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CrossManager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Advanced version,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Choice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of 8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languages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French, English, German, Italien,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Czech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Chinese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Russian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Korean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</a:p>
        </p:txBody>
      </p:sp>
      <p:sp>
        <p:nvSpPr>
          <p:cNvPr id="4" name="object 182">
            <a:extLst>
              <a:ext uri="{FF2B5EF4-FFF2-40B4-BE49-F238E27FC236}">
                <a16:creationId xmlns:a16="http://schemas.microsoft.com/office/drawing/2014/main" id="{ADA8D757-A2C5-AC56-059C-C885F3F220DB}"/>
              </a:ext>
            </a:extLst>
          </p:cNvPr>
          <p:cNvSpPr txBox="1"/>
          <p:nvPr/>
        </p:nvSpPr>
        <p:spPr>
          <a:xfrm>
            <a:off x="7099300" y="5452461"/>
            <a:ext cx="3594100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DXF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FUSION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IFC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IGES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NAVISWORKS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NX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PARASOLID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QIF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</a:rPr>
              <a:t>/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REVIT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RHINO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SOLIDEDGE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SOLIDWORKS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STEP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STL…</a:t>
            </a:r>
            <a:endParaRPr sz="1100" b="1" dirty="0">
              <a:solidFill>
                <a:schemeClr val="accent1"/>
              </a:solidFill>
              <a:latin typeface="Mulish SemiBold" pitchFamily="2" charset="77"/>
              <a:cs typeface="Mulish-ExtraBold"/>
            </a:endParaRPr>
          </a:p>
        </p:txBody>
      </p:sp>
      <p:sp>
        <p:nvSpPr>
          <p:cNvPr id="62" name="object 182">
            <a:extLst>
              <a:ext uri="{FF2B5EF4-FFF2-40B4-BE49-F238E27FC236}">
                <a16:creationId xmlns:a16="http://schemas.microsoft.com/office/drawing/2014/main" id="{3C786B48-7833-C38C-A20B-DC41307064FA}"/>
              </a:ext>
            </a:extLst>
          </p:cNvPr>
          <p:cNvSpPr txBox="1"/>
          <p:nvPr/>
        </p:nvSpPr>
        <p:spPr>
          <a:xfrm>
            <a:off x="7099300" y="4467225"/>
            <a:ext cx="3594100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CROSSMANAGER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 err="1">
                <a:solidFill>
                  <a:schemeClr val="accent3"/>
                </a:solidFill>
                <a:latin typeface="Mulish" pitchFamily="2" charset="77"/>
              </a:rPr>
              <a:t>Hundreds</a:t>
            </a: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 of solutions</a:t>
            </a:r>
            <a:br>
              <a:rPr lang="fr-FR" sz="16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to exchange </a:t>
            </a:r>
            <a:r>
              <a:rPr lang="fr-FR" sz="1600" dirty="0" err="1">
                <a:solidFill>
                  <a:schemeClr val="accent3"/>
                </a:solidFill>
                <a:latin typeface="Mulish" pitchFamily="2" charset="77"/>
              </a:rPr>
              <a:t>technical</a:t>
            </a: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 data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1EE820-EEB1-A063-3DCB-62F78302BB2E}"/>
              </a:ext>
            </a:extLst>
          </p:cNvPr>
          <p:cNvSpPr txBox="1"/>
          <p:nvPr/>
        </p:nvSpPr>
        <p:spPr>
          <a:xfrm>
            <a:off x="0" y="6143625"/>
            <a:ext cx="35814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0"/>
              </a:lnSpc>
            </a:pPr>
            <a:r>
              <a:rPr lang="fr-FR" sz="18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plugins</a:t>
            </a:r>
            <a:br>
              <a:rPr lang="fr-FR" sz="1800" b="1" dirty="0">
                <a:solidFill>
                  <a:srgbClr val="FFFFFF"/>
                </a:solidFill>
                <a:latin typeface="Mulish"/>
              </a:rPr>
            </a:br>
            <a:r>
              <a:rPr lang="fr-FR" sz="1800" b="1" dirty="0">
                <a:solidFill>
                  <a:srgbClr val="FFFFFF"/>
                </a:solidFill>
                <a:latin typeface="Mulish"/>
              </a:rPr>
              <a:t>for Rhino and SolidWorks.</a:t>
            </a:r>
          </a:p>
          <a:p>
            <a:pPr algn="ctr">
              <a:lnSpc>
                <a:spcPts val="2040"/>
              </a:lnSpc>
            </a:pPr>
            <a:endParaRPr lang="fr-FR" sz="1800" b="1" dirty="0">
              <a:solidFill>
                <a:srgbClr val="FFFFFF"/>
              </a:solidFill>
              <a:latin typeface="Mulish"/>
            </a:endParaRPr>
          </a:p>
          <a:p>
            <a:pPr algn="ctr">
              <a:lnSpc>
                <a:spcPts val="2040"/>
              </a:lnSpc>
            </a:pP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Visit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web site!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473B2FA-DB42-07C3-5E8C-0C2704ABD547}"/>
              </a:ext>
            </a:extLst>
          </p:cNvPr>
          <p:cNvSpPr txBox="1"/>
          <p:nvPr/>
        </p:nvSpPr>
        <p:spPr>
          <a:xfrm>
            <a:off x="0" y="5810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br>
              <a:rPr lang="fr-FR" sz="1800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EF5871F-60C3-3367-EEB0-CBA39EDF9932}"/>
              </a:ext>
            </a:extLst>
          </p:cNvPr>
          <p:cNvGrpSpPr/>
          <p:nvPr/>
        </p:nvGrpSpPr>
        <p:grpSpPr>
          <a:xfrm>
            <a:off x="1491050" y="1267782"/>
            <a:ext cx="612000" cy="69723"/>
            <a:chOff x="5977421" y="5684190"/>
            <a:chExt cx="571206" cy="697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96BF5-A5F0-80F5-C864-8C188741BA6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9EA7B4-DA5F-211C-7391-96E0E0EEDF92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C1CB5A-D189-A166-34F8-B0787AD47BD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62719CB-934D-262F-459B-436126932764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693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82">
            <a:extLst>
              <a:ext uri="{FF2B5EF4-FFF2-40B4-BE49-F238E27FC236}">
                <a16:creationId xmlns:a16="http://schemas.microsoft.com/office/drawing/2014/main" id="{ADF3A85A-515B-B6D4-C344-1BA88D0C76F9}"/>
              </a:ext>
            </a:extLst>
          </p:cNvPr>
          <p:cNvSpPr txBox="1"/>
          <p:nvPr/>
        </p:nvSpPr>
        <p:spPr>
          <a:xfrm>
            <a:off x="7099300" y="5452461"/>
            <a:ext cx="3594100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DXF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FUSION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IFC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IGES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NAVISWORKS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NX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PARASOLID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QIF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RHINO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SOLIDEDGE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SOLIDWORKS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STEP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STL…</a:t>
            </a:r>
          </a:p>
        </p:txBody>
      </p:sp>
      <p:sp>
        <p:nvSpPr>
          <p:cNvPr id="17" name="object 182">
            <a:extLst>
              <a:ext uri="{FF2B5EF4-FFF2-40B4-BE49-F238E27FC236}">
                <a16:creationId xmlns:a16="http://schemas.microsoft.com/office/drawing/2014/main" id="{1BF62596-B2C7-3039-9DD5-CF8B7D0EF362}"/>
              </a:ext>
            </a:extLst>
          </p:cNvPr>
          <p:cNvSpPr txBox="1"/>
          <p:nvPr/>
        </p:nvSpPr>
        <p:spPr>
          <a:xfrm>
            <a:off x="7099300" y="4467225"/>
            <a:ext cx="359410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CROSSMANAGER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800" dirty="0" err="1">
                <a:solidFill>
                  <a:schemeClr val="accent3"/>
                </a:solidFill>
                <a:latin typeface="Mulish" pitchFamily="2" charset="77"/>
              </a:rPr>
              <a:t>Hundreds</a:t>
            </a:r>
            <a:r>
              <a:rPr lang="fr-FR" sz="1800" dirty="0">
                <a:solidFill>
                  <a:schemeClr val="accent3"/>
                </a:solidFill>
                <a:latin typeface="Mulish" pitchFamily="2" charset="77"/>
              </a:rPr>
              <a:t> of solutions</a:t>
            </a:r>
            <a:br>
              <a:rPr lang="fr-FR" sz="18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800" dirty="0">
                <a:solidFill>
                  <a:schemeClr val="accent3"/>
                </a:solidFill>
                <a:latin typeface="Mulish" pitchFamily="2" charset="77"/>
              </a:rPr>
              <a:t>to exchange </a:t>
            </a:r>
            <a:r>
              <a:rPr lang="fr-FR" sz="1800" dirty="0" err="1">
                <a:solidFill>
                  <a:schemeClr val="accent3"/>
                </a:solidFill>
                <a:latin typeface="Mulish" pitchFamily="2" charset="77"/>
              </a:rPr>
              <a:t>technical</a:t>
            </a:r>
            <a:r>
              <a:rPr lang="fr-FR" sz="1800" dirty="0">
                <a:solidFill>
                  <a:schemeClr val="accent3"/>
                </a:solidFill>
                <a:latin typeface="Mulish" pitchFamily="2" charset="77"/>
              </a:rPr>
              <a:t> data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AE5DBA79-A71D-BADE-53E3-FF1664690D04}"/>
              </a:ext>
            </a:extLst>
          </p:cNvPr>
          <p:cNvSpPr txBox="1"/>
          <p:nvPr/>
        </p:nvSpPr>
        <p:spPr>
          <a:xfrm>
            <a:off x="0" y="1624702"/>
            <a:ext cx="3594100" cy="352832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single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run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on a computer or a server,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subscription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licence,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compliant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Linux or Mac OS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 command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line utility,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Possible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processes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automation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and batch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execution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CrossManager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Advanced version,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Choice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of 8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languages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French, English, German, Italien,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Czech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Chinese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Russian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Korean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4436AB-C485-B0A2-7222-792366DB2DFA}"/>
              </a:ext>
            </a:extLst>
          </p:cNvPr>
          <p:cNvSpPr txBox="1"/>
          <p:nvPr/>
        </p:nvSpPr>
        <p:spPr>
          <a:xfrm>
            <a:off x="0" y="6219825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700" b="1" dirty="0" err="1">
                <a:solidFill>
                  <a:srgbClr val="FFFFFF"/>
                </a:solidFill>
                <a:latin typeface="Mulish"/>
              </a:rPr>
              <a:t>our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Plug-ins </a:t>
            </a:r>
            <a:r>
              <a:rPr lang="fr-FR" sz="1700" b="1" dirty="0" err="1">
                <a:solidFill>
                  <a:srgbClr val="FFFFFF"/>
                </a:solidFill>
                <a:latin typeface="Mulish"/>
              </a:rPr>
              <a:t>dedicated</a:t>
            </a:r>
            <a:r>
              <a:rPr lang="fr-FR" sz="1700" b="1" dirty="0">
                <a:solidFill>
                  <a:srgbClr val="FFFFFF"/>
                </a:solidFill>
                <a:latin typeface="Mulish"/>
              </a:rPr>
              <a:t> to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Rhino ou SolidWorks on </a:t>
            </a:r>
            <a:r>
              <a:rPr lang="fr-FR" sz="17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700" b="1" dirty="0">
                <a:solidFill>
                  <a:srgbClr val="FFFFFF"/>
                </a:solidFill>
                <a:latin typeface="Mulish"/>
              </a:rPr>
              <a:t> web site!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03CCDCF3-F23C-FB13-1551-DB1F91E1B820}"/>
              </a:ext>
            </a:extLst>
          </p:cNvPr>
          <p:cNvSpPr txBox="1"/>
          <p:nvPr/>
        </p:nvSpPr>
        <p:spPr>
          <a:xfrm>
            <a:off x="0" y="5810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br>
              <a:rPr lang="fr-FR" sz="1800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B5A7BA0-1903-4658-606B-2F93EBD1544C}"/>
              </a:ext>
            </a:extLst>
          </p:cNvPr>
          <p:cNvGrpSpPr/>
          <p:nvPr/>
        </p:nvGrpSpPr>
        <p:grpSpPr>
          <a:xfrm>
            <a:off x="1491050" y="1267782"/>
            <a:ext cx="612000" cy="69723"/>
            <a:chOff x="5977421" y="5684190"/>
            <a:chExt cx="571206" cy="6972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D5051B-EC00-BDC3-1D3E-D3D06E5EEB2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521FA0-1A06-22E3-02B1-DD6B3904392E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1B6B6F-AEFB-8F00-EF2F-150D6627D1F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7AA3B2F-50C1-06A9-008D-2CA1D81F402E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69001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562225"/>
            <a:ext cx="2984500" cy="4426005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single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runon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 computer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a server,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subscription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licence,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compliant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Linux or Mac OS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 command line utility,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Possible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processes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automation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and batch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execution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CrossManager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Advanced version,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Choice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of 8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languages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French, English, German, Italien,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Czech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Chinese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Russian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Korean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47BA8D4D-1397-57B0-FD7D-0140DFD3AB07}"/>
              </a:ext>
            </a:extLst>
          </p:cNvPr>
          <p:cNvSpPr txBox="1"/>
          <p:nvPr/>
        </p:nvSpPr>
        <p:spPr>
          <a:xfrm>
            <a:off x="7708901" y="1800225"/>
            <a:ext cx="2984500" cy="2529988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ACIS</a:t>
            </a:r>
            <a:r>
              <a:rPr lang="fr-FR" sz="1400" b="1" spc="-3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CATIA</a:t>
            </a:r>
            <a:r>
              <a:rPr lang="fr-FR" sz="1400" b="1" spc="-3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CGR </a:t>
            </a:r>
            <a:b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CREO</a:t>
            </a:r>
            <a:r>
              <a:rPr lang="fr-FR" sz="1400" b="1" spc="-1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DXF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FUSION </a:t>
            </a:r>
            <a:b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IFC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IGES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INVENTOR 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JT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NAVISWORKS</a:t>
            </a:r>
            <a:br>
              <a:rPr lang="fr-FR" sz="1400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NX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PARASOLID</a:t>
            </a:r>
            <a:r>
              <a:rPr lang="fr-FR" sz="1400" b="1" spc="-1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PDF </a:t>
            </a:r>
            <a:b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QIF </a:t>
            </a:r>
            <a:r>
              <a:rPr lang="fr-FR" sz="1400" b="1" spc="-25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REVIT</a:t>
            </a:r>
            <a:r>
              <a:rPr lang="fr-FR" sz="1400" b="1" spc="-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RHINO 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SOLIDEDGE </a:t>
            </a:r>
            <a:b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SOLIDWORKS</a:t>
            </a:r>
            <a:r>
              <a:rPr lang="fr-FR" sz="1400" b="1" spc="-5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4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STEP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STL…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4766896"/>
            <a:ext cx="4724400" cy="87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CROSSMANAGER</a:t>
            </a:r>
            <a:endParaRPr sz="2000" dirty="0">
              <a:solidFill>
                <a:schemeClr val="accent3"/>
              </a:solidFill>
              <a:latin typeface="Mulish-ExtraBold"/>
              <a:cs typeface="Mulish-ExtraBold"/>
            </a:endParaRPr>
          </a:p>
          <a:p>
            <a:pPr marL="12700" marR="5080" algn="ctr">
              <a:lnSpc>
                <a:spcPts val="2200"/>
              </a:lnSpc>
              <a:spcBef>
                <a:spcPts val="40"/>
              </a:spcBef>
            </a:pPr>
            <a:r>
              <a:rPr lang="fr-FR" sz="1800" dirty="0" err="1">
                <a:solidFill>
                  <a:srgbClr val="F15F29"/>
                </a:solidFill>
                <a:latin typeface="Mulish-SemiBold"/>
                <a:cs typeface="Mulish-SemiBold"/>
              </a:rPr>
              <a:t>Hundreds</a:t>
            </a:r>
            <a: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  <a:t> of solutions</a:t>
            </a:r>
            <a:b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</a:br>
            <a: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  <a:t>to exchange </a:t>
            </a:r>
            <a:r>
              <a:rPr lang="fr-FR" sz="1800" dirty="0" err="1">
                <a:solidFill>
                  <a:srgbClr val="F15F29"/>
                </a:solidFill>
                <a:latin typeface="Mulish-SemiBold"/>
                <a:cs typeface="Mulish-SemiBold"/>
              </a:rPr>
              <a:t>technical</a:t>
            </a:r>
            <a: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  <a:t> data</a:t>
            </a:r>
            <a:endParaRPr lang="fr-FR" sz="1800" dirty="0">
              <a:latin typeface="Mulish-SemiBold"/>
              <a:cs typeface="Mulish-SemiBold"/>
            </a:endParaRP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301283" y="1419225"/>
            <a:ext cx="2201545" cy="76431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7790">
              <a:lnSpc>
                <a:spcPts val="18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</a:t>
            </a:r>
            <a:b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543425"/>
            <a:ext cx="2984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60960" algn="ctr">
              <a:lnSpc>
                <a:spcPts val="1680"/>
              </a:lnSpc>
            </a:pP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Discover </a:t>
            </a: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also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our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plugins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for Rhino and SolidWorks.</a:t>
            </a:r>
          </a:p>
          <a:p>
            <a:pPr marL="29845" marR="60960" algn="ctr">
              <a:lnSpc>
                <a:spcPts val="1680"/>
              </a:lnSpc>
            </a:pPr>
            <a:endParaRPr lang="fr-FR" sz="1400" b="1" spc="-25" dirty="0">
              <a:solidFill>
                <a:srgbClr val="FFFFFF"/>
              </a:solidFill>
              <a:latin typeface="Mulish"/>
              <a:cs typeface="Mulish"/>
            </a:endParaRPr>
          </a:p>
          <a:p>
            <a:pPr marL="29845" marR="60960" algn="ctr">
              <a:lnSpc>
                <a:spcPts val="1680"/>
              </a:lnSpc>
            </a:pP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Visit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our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web site!</a:t>
            </a:r>
            <a:endParaRPr lang="fr-FR" sz="1400" dirty="0">
              <a:latin typeface="Mulish"/>
              <a:cs typeface="Mulish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263438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2D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drawing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sz="1350" b="1" spc="-25" dirty="0">
                <a:solidFill>
                  <a:schemeClr val="accent1"/>
                </a:solidFill>
                <a:latin typeface="Mulish"/>
                <a:cs typeface="Mulish"/>
              </a:rPr>
              <a:t>rep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Mesh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r</a:t>
            </a: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epr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e</a:t>
            </a: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sentation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Parts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attributes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colors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GDT,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properties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Exploit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any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3"/>
                </a:solidFill>
                <a:latin typeface="Mulish-ExtraBold"/>
                <a:cs typeface="Mulish-ExtraBold"/>
              </a:rPr>
              <a:t>2D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b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and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25" dirty="0">
                <a:solidFill>
                  <a:schemeClr val="accent3"/>
                </a:solidFill>
                <a:latin typeface="Mulish-ExtraBold"/>
                <a:cs typeface="Mulish-ExtraBold"/>
              </a:rPr>
              <a:t>3D</a:t>
            </a:r>
            <a:r>
              <a:rPr lang="fr-FR" sz="1800" b="1" spc="-2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technical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data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333625"/>
            <a:ext cx="3594100" cy="229311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Subcontracting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Collaborative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working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design,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Heterogeneous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supply-chain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environment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term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archiving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Quality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control,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measurement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Production engineering,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456209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Opt</a:t>
            </a:r>
            <a:r>
              <a:rPr lang="fr-FR" sz="1800" b="1" dirty="0">
                <a:solidFill>
                  <a:srgbClr val="FFFFFF"/>
                </a:solidFill>
                <a:latin typeface="Mulish"/>
                <a:cs typeface="Mulish"/>
              </a:rPr>
              <a:t> for </a:t>
            </a: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efficiency</a:t>
            </a:r>
            <a:endParaRPr lang="fr-FR" sz="1800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Facilitate</a:t>
            </a:r>
            <a:r>
              <a:rPr lang="fr-FR" sz="1800"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interoperability</a:t>
            </a:r>
            <a:endParaRPr lang="fr-FR" sz="1800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6067425"/>
            <a:ext cx="3594099" cy="112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8900"/>
              </a:lnSpc>
              <a:spcBef>
                <a:spcPts val="100"/>
              </a:spcBef>
            </a:pP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CAO</a:t>
            </a:r>
            <a:r>
              <a:rPr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BOM</a:t>
            </a:r>
            <a:b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CAE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CAM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PLM</a:t>
            </a:r>
            <a:b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M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</a:t>
            </a: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TROLOG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Y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endParaRPr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47320" algn="ctr">
              <a:lnSpc>
                <a:spcPct val="100000"/>
              </a:lnSpc>
              <a:spcBef>
                <a:spcPts val="560"/>
              </a:spcBef>
            </a:pPr>
            <a:r>
              <a:rPr sz="1300" b="1" spc="-10" dirty="0">
                <a:solidFill>
                  <a:schemeClr val="accent1"/>
                </a:solidFill>
                <a:latin typeface="Mulish"/>
                <a:cs typeface="Mulish"/>
              </a:rPr>
              <a:t>CONSTRUCTION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…</a:t>
            </a:r>
            <a:endParaRPr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53025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lvl="2" algn="ctr">
              <a:lnSpc>
                <a:spcPts val="1960"/>
              </a:lnSpc>
              <a:spcBef>
                <a:spcPts val="20"/>
              </a:spcBef>
            </a:pP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Growing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scopes</a:t>
            </a:r>
            <a:b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of application</a:t>
            </a:r>
            <a:endParaRPr lang="fr-FR" sz="1800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DATAKIT, international</a:t>
            </a:r>
            <a:b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technological</a:t>
            </a: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partner</a:t>
            </a:r>
            <a:endParaRPr lang="fr-FR"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1190625"/>
            <a:ext cx="3594100" cy="3548841"/>
          </a:xfrm>
          <a:prstGeom prst="rect">
            <a:avLst/>
          </a:prstGeom>
        </p:spPr>
        <p:txBody>
          <a:bodyPr vert="horz" wrap="square" lIns="540000" tIns="14400" rIns="0" bIns="0" rtlCol="0">
            <a:spAutoFit/>
          </a:bodyPr>
          <a:lstStyle/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Reliable and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complete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conversions,</a:t>
            </a: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Configuration options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to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meet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needs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spcBef>
                <a:spcPts val="700"/>
              </a:spcBef>
              <a:buSzPct val="150000"/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Easy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to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install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 no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need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for cad software,</a:t>
            </a:r>
          </a:p>
          <a:p>
            <a:pPr>
              <a:spcBef>
                <a:spcPts val="700"/>
              </a:spcBef>
              <a:buSzPct val="150000"/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Intuitive to use,</a:t>
            </a:r>
          </a:p>
          <a:p>
            <a:pPr>
              <a:spcBef>
                <a:spcPts val="700"/>
              </a:spcBef>
              <a:buSzPct val="150000"/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Quarterly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updates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=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perfect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compatibility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latest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versions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of CAD software.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4119775" y="5887889"/>
            <a:ext cx="2979526" cy="181185"/>
            <a:chOff x="4119775" y="5887889"/>
            <a:chExt cx="2979526" cy="181185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87889"/>
              <a:ext cx="2687352" cy="179536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years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' of data exchange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experience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4119775" y="6905625"/>
            <a:ext cx="2979526" cy="333425"/>
            <a:chOff x="4119775" y="7030237"/>
            <a:chExt cx="2979526" cy="333425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7030237"/>
              <a:ext cx="2687352" cy="333425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795"/>
                </a:spcBef>
              </a:pP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integrated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by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numerous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software editors and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industry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professionals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4119775" y="6125641"/>
            <a:ext cx="2979526" cy="333425"/>
            <a:chOff x="4119775" y="6204878"/>
            <a:chExt cx="2979526" cy="333425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333425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14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High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qualified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R&amp;D and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technical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 teams.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4119775" y="6515633"/>
            <a:ext cx="2979526" cy="333425"/>
            <a:chOff x="4119775" y="6494243"/>
            <a:chExt cx="2979526" cy="333425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33342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French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company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with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a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resolutely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international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outlook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839786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4425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676</Words>
  <Application>Microsoft Office PowerPoint</Application>
  <PresentationFormat>Personnalisé</PresentationFormat>
  <Paragraphs>89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Mulish</vt:lpstr>
      <vt:lpstr>Mulish SemiBold</vt:lpstr>
      <vt:lpstr>Mulish-ExtraBold</vt:lpstr>
      <vt:lpstr>Mulish-SemiBold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dc:creator>Christine FORTUNIER</dc:creator>
  <cp:lastModifiedBy>Christine FORTUNIER</cp:lastModifiedBy>
  <cp:revision>83</cp:revision>
  <dcterms:created xsi:type="dcterms:W3CDTF">2023-07-25T14:01:21Z</dcterms:created>
  <dcterms:modified xsi:type="dcterms:W3CDTF">2024-12-10T14:17:40Z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